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7" r:id="rId2"/>
    <p:sldId id="258" r:id="rId3"/>
    <p:sldId id="265" r:id="rId4"/>
    <p:sldId id="290" r:id="rId5"/>
    <p:sldId id="291" r:id="rId6"/>
    <p:sldId id="292" r:id="rId7"/>
    <p:sldId id="281" r:id="rId8"/>
    <p:sldId id="294" r:id="rId9"/>
    <p:sldId id="295" r:id="rId10"/>
    <p:sldId id="297" r:id="rId11"/>
    <p:sldId id="296" r:id="rId12"/>
    <p:sldId id="298" r:id="rId13"/>
    <p:sldId id="317" r:id="rId14"/>
    <p:sldId id="318" r:id="rId15"/>
    <p:sldId id="301" r:id="rId16"/>
    <p:sldId id="283" r:id="rId17"/>
    <p:sldId id="285" r:id="rId18"/>
    <p:sldId id="319" r:id="rId19"/>
    <p:sldId id="320" r:id="rId20"/>
    <p:sldId id="284" r:id="rId21"/>
    <p:sldId id="322" r:id="rId22"/>
    <p:sldId id="321" r:id="rId23"/>
    <p:sldId id="309" r:id="rId24"/>
    <p:sldId id="323" r:id="rId25"/>
    <p:sldId id="324" r:id="rId26"/>
    <p:sldId id="325" r:id="rId27"/>
    <p:sldId id="313" r:id="rId28"/>
    <p:sldId id="326" r:id="rId29"/>
    <p:sldId id="327" r:id="rId30"/>
    <p:sldId id="282" r:id="rId31"/>
    <p:sldId id="287" r:id="rId32"/>
    <p:sldId id="328" r:id="rId33"/>
    <p:sldId id="329" r:id="rId34"/>
    <p:sldId id="330" r:id="rId35"/>
    <p:sldId id="331" r:id="rId36"/>
    <p:sldId id="332" r:id="rId37"/>
    <p:sldId id="333" r:id="rId38"/>
    <p:sldId id="337" r:id="rId39"/>
    <p:sldId id="334" r:id="rId40"/>
    <p:sldId id="335" r:id="rId41"/>
    <p:sldId id="336" r:id="rId42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User" initials="WU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835"/>
    <a:srgbClr val="E6E4DC"/>
    <a:srgbClr val="D6D2C4"/>
    <a:srgbClr val="A61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94" autoAdjust="0"/>
    <p:restoredTop sz="91803" autoAdjust="0"/>
  </p:normalViewPr>
  <p:slideViewPr>
    <p:cSldViewPr snapToGrid="0">
      <p:cViewPr>
        <p:scale>
          <a:sx n="75" d="100"/>
          <a:sy n="75" d="100"/>
        </p:scale>
        <p:origin x="1109" y="223"/>
      </p:cViewPr>
      <p:guideLst>
        <p:guide orient="horz" pos="98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6AA85-543A-49BD-AAEA-D8BCB9E3072D}" type="datetimeFigureOut">
              <a:rPr lang="en-AU" smtClean="0"/>
              <a:t>20/11/2024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358E6-743C-4555-8C1C-3E338A27C5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378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C062A73-2E64-49D6-ABD8-1FCFA8272204}" type="datetimeFigureOut">
              <a:rPr lang="en-AU" smtClean="0"/>
              <a:t>20/11/2024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780AC98-8E30-490D-A639-38DF0F70C27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4587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20000" y="2754276"/>
            <a:ext cx="617582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720000" y="1484784"/>
            <a:ext cx="85440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13360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63"/>
          <a:stretch/>
        </p:blipFill>
        <p:spPr>
          <a:xfrm>
            <a:off x="241904" y="3067670"/>
            <a:ext cx="11710747" cy="3611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F52CFF-C49E-FB47-9FC2-54AD48C78F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3174" y="217272"/>
            <a:ext cx="2037600" cy="80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2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/>
              <a:t>OFFICE | FACULTY | DEPARTMENT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75151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20000" y="1620000"/>
            <a:ext cx="10752000" cy="4525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251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3392" y="6309321"/>
            <a:ext cx="5472608" cy="365125"/>
          </a:xfrm>
        </p:spPr>
        <p:txBody>
          <a:bodyPr/>
          <a:lstStyle/>
          <a:p>
            <a:r>
              <a:rPr lang="en-AU"/>
              <a:t>OFFICE | FACULTY |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09321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29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0001277" y="5715016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720000" y="1620000"/>
            <a:ext cx="8507963" cy="4490720"/>
          </a:xfrm>
        </p:spPr>
        <p:txBody>
          <a:bodyPr>
            <a:noAutofit/>
          </a:bodyPr>
          <a:lstStyle>
            <a:lvl7pPr>
              <a:buNone/>
              <a:defRPr/>
            </a:lvl7pPr>
            <a:lvl8pPr>
              <a:buNone/>
              <a:defRPr/>
            </a:lvl8pPr>
          </a:lstStyle>
          <a:p>
            <a:r>
              <a:rPr lang="en-US" b="1" dirty="0">
                <a:solidFill>
                  <a:srgbClr val="6D0020"/>
                </a:solidFill>
              </a:rPr>
              <a:t>HEADER INFO</a:t>
            </a:r>
          </a:p>
          <a:p>
            <a:r>
              <a:rPr lang="en-US" dirty="0" err="1">
                <a:latin typeface="Georgia"/>
                <a:cs typeface="Georgia"/>
              </a:rPr>
              <a:t>Consectetur</a:t>
            </a:r>
            <a:r>
              <a:rPr lang="en-US" dirty="0">
                <a:latin typeface="Georgia"/>
                <a:cs typeface="Georgia"/>
              </a:rPr>
              <a:t>  met </a:t>
            </a:r>
            <a:r>
              <a:rPr lang="en-US" dirty="0" err="1">
                <a:latin typeface="Georgia"/>
                <a:cs typeface="Georgia"/>
              </a:rPr>
              <a:t>adipiscing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. </a:t>
            </a:r>
            <a:r>
              <a:rPr lang="en-US" dirty="0" err="1">
                <a:latin typeface="Georgia"/>
                <a:cs typeface="Georgia"/>
              </a:rPr>
              <a:t>Aenean</a:t>
            </a:r>
            <a:r>
              <a:rPr lang="en-US" dirty="0">
                <a:latin typeface="Georgia"/>
                <a:cs typeface="Georgia"/>
              </a:rPr>
              <a:t> ac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a </a:t>
            </a:r>
            <a:r>
              <a:rPr lang="en-US" dirty="0" err="1">
                <a:latin typeface="Georgia"/>
                <a:cs typeface="Georgia"/>
              </a:rPr>
              <a:t>felis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pharetra</a:t>
            </a:r>
            <a:r>
              <a:rPr lang="en-US" dirty="0">
                <a:latin typeface="Georgia"/>
                <a:cs typeface="Georgia"/>
              </a:rPr>
              <a:t> </a:t>
            </a:r>
            <a:br>
              <a:rPr lang="en-US" dirty="0">
                <a:latin typeface="Georgia"/>
                <a:cs typeface="Georgia"/>
              </a:rPr>
            </a:br>
            <a:r>
              <a:rPr lang="en-US" dirty="0" err="1">
                <a:latin typeface="Georgia"/>
                <a:cs typeface="Georgia"/>
              </a:rPr>
              <a:t>vel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Fringilla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Duis</a:t>
            </a:r>
            <a:r>
              <a:rPr lang="en-US" dirty="0">
                <a:latin typeface="Georgia"/>
                <a:cs typeface="Georgia"/>
              </a:rPr>
              <a:t> dui </a:t>
            </a:r>
            <a:r>
              <a:rPr lang="en-US" dirty="0" err="1">
                <a:latin typeface="Georgia"/>
                <a:cs typeface="Georgia"/>
              </a:rPr>
              <a:t>arcu</a:t>
            </a:r>
            <a:r>
              <a:rPr lang="en-US" dirty="0">
                <a:latin typeface="Georgia"/>
                <a:cs typeface="Georgia"/>
              </a:rPr>
              <a:t>, </a:t>
            </a:r>
            <a:r>
              <a:rPr lang="en-US" dirty="0" err="1">
                <a:latin typeface="Georgia"/>
                <a:cs typeface="Georgia"/>
              </a:rPr>
              <a:t>amet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scelerisque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nec</a:t>
            </a:r>
            <a:r>
              <a:rPr lang="en-US" dirty="0">
                <a:latin typeface="Georgia"/>
                <a:cs typeface="Georgia"/>
              </a:rPr>
              <a:t> dictum </a:t>
            </a:r>
            <a:br>
              <a:rPr lang="en-US" dirty="0">
                <a:latin typeface="Georgia"/>
                <a:cs typeface="Georgia"/>
              </a:rPr>
            </a:br>
            <a:r>
              <a:rPr lang="en-US" dirty="0">
                <a:latin typeface="Georgia"/>
                <a:cs typeface="Georgia"/>
              </a:rPr>
              <a:t>ac </a:t>
            </a:r>
            <a:r>
              <a:rPr lang="en-US" dirty="0" err="1">
                <a:latin typeface="Georgia"/>
                <a:cs typeface="Georgia"/>
              </a:rPr>
              <a:t>conse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eu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Donec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tincid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unt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enim</a:t>
            </a:r>
            <a:r>
              <a:rPr lang="en-US" dirty="0">
                <a:latin typeface="Georgia"/>
                <a:cs typeface="Georgia"/>
              </a:rPr>
              <a:t> sit </a:t>
            </a:r>
            <a:r>
              <a:rPr lang="en-US" dirty="0" err="1">
                <a:latin typeface="Georgia"/>
                <a:cs typeface="Georgia"/>
              </a:rPr>
              <a:t>amet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consequat</a:t>
            </a:r>
            <a:r>
              <a:rPr lang="en-US" dirty="0">
                <a:latin typeface="Georgia"/>
                <a:cs typeface="Georgia"/>
              </a:rPr>
              <a:t>.</a:t>
            </a:r>
          </a:p>
          <a:p>
            <a:pPr>
              <a:buFont typeface="Arial"/>
              <a:buChar char="•"/>
            </a:pPr>
            <a:endParaRPr lang="en-US" dirty="0">
              <a:latin typeface="Georgia"/>
              <a:cs typeface="Georgia"/>
            </a:endParaRPr>
          </a:p>
          <a:p>
            <a:pPr>
              <a:buFont typeface="Arial"/>
              <a:buChar char="•"/>
            </a:pPr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r>
              <a:rPr lang="en-US" dirty="0">
                <a:latin typeface="Georgia"/>
                <a:cs typeface="Georgia"/>
              </a:rPr>
              <a:t> velum</a:t>
            </a:r>
          </a:p>
          <a:p>
            <a:pPr marL="342900" lvl="7" indent="0"/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endParaRPr lang="en-US" dirty="0">
              <a:latin typeface="Georgia"/>
              <a:cs typeface="Georgia"/>
            </a:endParaRPr>
          </a:p>
          <a:p>
            <a:pPr marL="342900" lvl="7" indent="0"/>
            <a:endParaRPr lang="en-US" dirty="0">
              <a:latin typeface="Georgia"/>
              <a:cs typeface="Georgia"/>
            </a:endParaRPr>
          </a:p>
          <a:p>
            <a:pPr>
              <a:buFont typeface="Arial"/>
              <a:buChar char="•"/>
            </a:pPr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r>
              <a:rPr lang="en-US" dirty="0">
                <a:latin typeface="Georgia"/>
                <a:cs typeface="Georgia"/>
              </a:rPr>
              <a:t> velum</a:t>
            </a:r>
          </a:p>
          <a:p>
            <a:pPr marL="342900" lvl="6" indent="0"/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endParaRPr lang="en-US" dirty="0">
              <a:latin typeface="Georgia"/>
              <a:cs typeface="Georgia"/>
            </a:endParaRPr>
          </a:p>
          <a:p>
            <a:endParaRPr lang="en-US" dirty="0">
              <a:latin typeface="Georgia"/>
              <a:cs typeface="Georgia"/>
            </a:endParaRPr>
          </a:p>
          <a:p>
            <a:endParaRPr lang="en-US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458276" cy="434305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7084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20000" y="2754276"/>
            <a:ext cx="617582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720000" y="1484784"/>
            <a:ext cx="85440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13360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41904" y="3062172"/>
            <a:ext cx="4722971" cy="36330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Placeholder 9" descr="Section_Image.jp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3" t="15468" r="100" b="1049"/>
          <a:stretch/>
        </p:blipFill>
        <p:spPr>
          <a:xfrm>
            <a:off x="4964875" y="3062172"/>
            <a:ext cx="6987287" cy="363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59" y="3448840"/>
            <a:ext cx="1943987" cy="32399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8046796" y="5910035"/>
            <a:ext cx="3591442" cy="6556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rmAutofit fontScale="77500" lnSpcReduction="20000"/>
          </a:bodyPr>
          <a:lstStyle/>
          <a:p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Note to user: Replace this image with your own.</a:t>
            </a:r>
          </a:p>
          <a:p>
            <a:pPr marL="266700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Right click on this Placeholder box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Replace image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Select image and click ‘Resize image to fit in placeholder’)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A9269F-011F-4649-845C-08AE05BE96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73174" y="217272"/>
            <a:ext cx="2037600" cy="80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1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1428" y="181429"/>
            <a:ext cx="1170333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pic>
        <p:nvPicPr>
          <p:cNvPr id="9" name="Picture Placeholder 9" descr="Section_Image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" t="15597" r="462" b="1605"/>
          <a:stretch/>
        </p:blipFill>
        <p:spPr>
          <a:xfrm>
            <a:off x="251429" y="1257301"/>
            <a:ext cx="11706850" cy="5419724"/>
          </a:xfrm>
          <a:prstGeom prst="rect">
            <a:avLst/>
          </a:prstGeom>
          <a:ln>
            <a:noFill/>
          </a:ln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20000" y="2863019"/>
            <a:ext cx="8045752" cy="60831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485114"/>
            <a:ext cx="6407150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42605" y="5842000"/>
            <a:ext cx="3591442" cy="6556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rmAutofit fontScale="77500" lnSpcReduction="20000"/>
          </a:bodyPr>
          <a:lstStyle/>
          <a:p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Note to user: Replace this image with your own.</a:t>
            </a:r>
          </a:p>
          <a:p>
            <a:pPr marL="266700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Right click on this Placeholder box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Replace image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Select image and click ‘Resize image to fit in placeholder’)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57" y="3502203"/>
            <a:ext cx="3174822" cy="31748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9B8C79-07FC-2444-B397-BBCDB3F9F2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73174" y="217272"/>
            <a:ext cx="2037600" cy="80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95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241904" y="181429"/>
            <a:ext cx="11710800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608410" y="6183276"/>
            <a:ext cx="577266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 hasCustomPrompt="1"/>
          </p:nvPr>
        </p:nvSpPr>
        <p:spPr>
          <a:xfrm>
            <a:off x="5639120" y="2708920"/>
            <a:ext cx="5665556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AU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5638360" y="3357564"/>
            <a:ext cx="5666316" cy="503237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9" name="Picture 8" descr="MAC21_190.5x254_PowerPoint_Images_Cov v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" y="0"/>
            <a:ext cx="4383024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F0B494-A7A4-6F4C-8E15-141F578E02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3174" y="217272"/>
            <a:ext cx="2037600" cy="80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82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000" y="1620000"/>
            <a:ext cx="10800001" cy="4525963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Content no bullets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04664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/>
              <a:t>OFFICE | FACULTY |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>
            <a:lvl1pPr>
              <a:defRPr sz="1050"/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75914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17448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720000" y="1620000"/>
            <a:ext cx="10776675" cy="45243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3392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/>
              <a:t>OFFICE | FACULTY | DEPARTMENT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759075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38668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98723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000" y="1620000"/>
            <a:ext cx="5220000" cy="4525963"/>
          </a:xfrm>
        </p:spPr>
        <p:txBody>
          <a:bodyPr lIns="0" tIns="0" rIns="0" bIns="0" numCol="1" spcCol="144000"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Two Column content no bullets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/>
              <a:t>OFFICE | FACULTY | DEPARTMENT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25430"/>
          </a:xfrm>
        </p:spPr>
        <p:txBody>
          <a:bodyPr lIns="0" tIns="0" rIns="0" bIns="0"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248400" y="1620000"/>
            <a:ext cx="5220000" cy="4525963"/>
          </a:xfrm>
        </p:spPr>
        <p:txBody>
          <a:bodyPr lIns="0" tIns="0" rIns="0" bIns="0" numCol="1" spcCol="144000"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Two Column content no bullets</a:t>
            </a:r>
          </a:p>
        </p:txBody>
      </p:sp>
    </p:spTree>
    <p:extLst>
      <p:ext uri="{BB962C8B-B14F-4D97-AF65-F5344CB8AC3E}">
        <p14:creationId xmlns:p14="http://schemas.microsoft.com/office/powerpoint/2010/main" val="2404540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/>
              <a:t>OFFICE | FACULTY | DEPARTMENT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>
            <a:lvl1pPr>
              <a:defRPr sz="1050"/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4383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720000" y="1620000"/>
            <a:ext cx="5220000" cy="45291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362400" y="1620000"/>
            <a:ext cx="5220000" cy="45291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726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/>
              <a:t>OFFICE | FACULTY |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4383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08700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29F5C7-1EDD-4D4F-B3EB-31F227D9F42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673174" y="217272"/>
            <a:ext cx="2037600" cy="80476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620000"/>
            <a:ext cx="10800001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0000" y="6309321"/>
            <a:ext cx="54006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OFFICE | FACULTY | DEPARTMENT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1875" y="6309321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26" name="Picture 2"/>
          <p:cNvPicPr preferRelativeResize="0"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368000"/>
            <a:ext cx="10800000" cy="12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1762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7" r:id="rId3"/>
    <p:sldLayoutId id="2147483651" r:id="rId4"/>
    <p:sldLayoutId id="2147483650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5" r:id="rId11"/>
    <p:sldLayoutId id="2147483665" r:id="rId12"/>
    <p:sldLayoutId id="2147483669" r:id="rId13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spcBef>
          <a:spcPct val="20000"/>
        </a:spcBef>
        <a:buFont typeface="Georgia" panose="02040502050405020303" pitchFamily="18" charset="0"/>
        <a:buChar char="―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Georgia" panose="02040502050405020303" pitchFamily="18" charset="0"/>
        <a:buChar char="―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2147/CIA.S357860" TargetMode="External"/><Relationship Id="rId3" Type="http://schemas.openxmlformats.org/officeDocument/2006/relationships/hyperlink" Target="https://doi.org/10.1093/jamia/ocac071" TargetMode="External"/><Relationship Id="rId7" Type="http://schemas.openxmlformats.org/officeDocument/2006/relationships/hyperlink" Target="https://doi.org/10.3390/s21030768" TargetMode="External"/><Relationship Id="rId2" Type="http://schemas.openxmlformats.org/officeDocument/2006/relationships/hyperlink" Target="https://doi.org/10.1136/bmjopen-2018-022163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i.org/10.1007/s00138-018-0931-1" TargetMode="External"/><Relationship Id="rId5" Type="http://schemas.openxmlformats.org/officeDocument/2006/relationships/hyperlink" Target="https://doi.org/10.22581/muet1982.2204.11" TargetMode="External"/><Relationship Id="rId4" Type="http://schemas.openxmlformats.org/officeDocument/2006/relationships/hyperlink" Target="https://doi.org/10.48550/ARXIV.2106.12183" TargetMode="External"/><Relationship Id="rId9" Type="http://schemas.openxmlformats.org/officeDocument/2006/relationships/hyperlink" Target="https://doi.org/10.3390/ijerph18010163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3390/s17122864" TargetMode="External"/><Relationship Id="rId3" Type="http://schemas.openxmlformats.org/officeDocument/2006/relationships/hyperlink" Target="https://doi.org/10.3233/TAD-150425" TargetMode="External"/><Relationship Id="rId7" Type="http://schemas.openxmlformats.org/officeDocument/2006/relationships/hyperlink" Target="https://doi.org/10.1007/s42835-019-00278-8" TargetMode="External"/><Relationship Id="rId2" Type="http://schemas.openxmlformats.org/officeDocument/2006/relationships/hyperlink" Target="https://doi.org/10.1007/s40860-020-00100-7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i.org/10.1109/SAS.2018.8336732" TargetMode="External"/><Relationship Id="rId11" Type="http://schemas.openxmlformats.org/officeDocument/2006/relationships/hyperlink" Target="https://doi.org/10.3390/s20174954" TargetMode="External"/><Relationship Id="rId5" Type="http://schemas.openxmlformats.org/officeDocument/2006/relationships/hyperlink" Target="https://doi.org/10.1007/978-981-10-4361-1113" TargetMode="External"/><Relationship Id="rId10" Type="http://schemas.openxmlformats.org/officeDocument/2006/relationships/hyperlink" Target="https://doi.org/10.1007/978-1-4614-0064-6_28" TargetMode="External"/><Relationship Id="rId4" Type="http://schemas.openxmlformats.org/officeDocument/2006/relationships/hyperlink" Target="https://doi.org/10.3390/s22030992" TargetMode="External"/><Relationship Id="rId9" Type="http://schemas.openxmlformats.org/officeDocument/2006/relationships/hyperlink" Target="https://doi.org/10.1109/ACCESS.2021.3092407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TVCG.2018.2865018" TargetMode="External"/><Relationship Id="rId3" Type="http://schemas.openxmlformats.org/officeDocument/2006/relationships/hyperlink" Target="https://doi.org/10.1016/j.jtrangeo.2016.11.009" TargetMode="External"/><Relationship Id="rId7" Type="http://schemas.openxmlformats.org/officeDocument/2006/relationships/hyperlink" Target="https://doi.org/10.1111/cgf.12804" TargetMode="External"/><Relationship Id="rId2" Type="http://schemas.openxmlformats.org/officeDocument/2006/relationships/hyperlink" Target="https://doi.org/10.1186/1472-6947-13-42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i.org/10.1016/j.jbi.2019.103288" TargetMode="External"/><Relationship Id="rId11" Type="http://schemas.openxmlformats.org/officeDocument/2006/relationships/hyperlink" Target="https://www.iphonelife.com/content/how-to-view-sort-your-apple-watch-workout-history" TargetMode="External"/><Relationship Id="rId5" Type="http://schemas.openxmlformats.org/officeDocument/2006/relationships/hyperlink" Target="https://doi.org/10.1007/978-3-030-65742-0_9" TargetMode="External"/><Relationship Id="rId10" Type="http://schemas.openxmlformats.org/officeDocument/2006/relationships/hyperlink" Target="https://doi.org/10.2196/jmir.3465" TargetMode="External"/><Relationship Id="rId4" Type="http://schemas.openxmlformats.org/officeDocument/2006/relationships/hyperlink" Target="https://doi.org/10.1109/BigData52589.2021.9671564" TargetMode="External"/><Relationship Id="rId9" Type="http://schemas.openxmlformats.org/officeDocument/2006/relationships/hyperlink" Target="https://doi.org/10.1109/ICRA46639.2022.9811960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3390/s20154098" TargetMode="External"/><Relationship Id="rId3" Type="http://schemas.openxmlformats.org/officeDocument/2006/relationships/hyperlink" Target="https://www.aihw.gov.au/reports/older-people/older-australians/contents/demographic-profile" TargetMode="External"/><Relationship Id="rId7" Type="http://schemas.openxmlformats.org/officeDocument/2006/relationships/hyperlink" Target="https://doi.org/10.3390/s20123464" TargetMode="External"/><Relationship Id="rId2" Type="http://schemas.openxmlformats.org/officeDocument/2006/relationships/hyperlink" Target="https://www.samsung.com/au/support/mobile-devices/record-a-workout-on-samsung-watch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i.org/10.1145/2346496.2346512" TargetMode="External"/><Relationship Id="rId11" Type="http://schemas.openxmlformats.org/officeDocument/2006/relationships/hyperlink" Target="https://doi.org/10.1016/j.ijmedinf.2019.08.006" TargetMode="External"/><Relationship Id="rId5" Type="http://schemas.openxmlformats.org/officeDocument/2006/relationships/hyperlink" Target="https://doi.org/10.1007/s00415-022-11251-3" TargetMode="External"/><Relationship Id="rId10" Type="http://schemas.openxmlformats.org/officeDocument/2006/relationships/hyperlink" Target="https://doi.org/10.3390/s22186752" TargetMode="External"/><Relationship Id="rId4" Type="http://schemas.openxmlformats.org/officeDocument/2006/relationships/hyperlink" Target="https://www.aihw.gov.au/news-media/media-releases/2023/2023-july/aussies-are-living-longer-than-ever-before-but-wil" TargetMode="External"/><Relationship Id="rId9" Type="http://schemas.openxmlformats.org/officeDocument/2006/relationships/hyperlink" Target="https://doi.org/10.1109/ACCESS.2023.3327091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how-to-sort-an-arraylist-of-objects-by-property-in-java/" TargetMode="External"/><Relationship Id="rId3" Type="http://schemas.openxmlformats.org/officeDocument/2006/relationships/hyperlink" Target="https://doi.org/10.1038/s41598-023-44436-5" TargetMode="External"/><Relationship Id="rId7" Type="http://schemas.openxmlformats.org/officeDocument/2006/relationships/hyperlink" Target="https://doi.org/10.1021/acsomega.0c03362" TargetMode="External"/><Relationship Id="rId2" Type="http://schemas.openxmlformats.org/officeDocument/2006/relationships/hyperlink" Target="https://doi.org/10.1038/s41598-021-00458-5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rxiv.org/abs/1511.06783" TargetMode="External"/><Relationship Id="rId5" Type="http://schemas.openxmlformats.org/officeDocument/2006/relationships/hyperlink" Target="https://repositorio.ul.pt/handle/10451/53903" TargetMode="External"/><Relationship Id="rId4" Type="http://schemas.openxmlformats.org/officeDocument/2006/relationships/hyperlink" Target="https://doi.org/10.3390/s20010125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511787" y="2759530"/>
            <a:ext cx="4971116" cy="21070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AU" sz="1100" b="1" cap="all" dirty="0">
                <a:latin typeface="Arial"/>
                <a:cs typeface="Arial"/>
              </a:rPr>
              <a:t>BENJAMIN CAVANAGH | 46975373 | SOFTWARE Engineering Major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7087" y="681933"/>
            <a:ext cx="9115487" cy="188976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AU" altLang="en-US" sz="2700" dirty="0">
                <a:latin typeface="Arial" panose="020B0604020202020204" pitchFamily="34" charset="0"/>
                <a:cs typeface="Arial" panose="020B0604020202020204" pitchFamily="34" charset="0"/>
              </a:rPr>
              <a:t>Visualising and Analysing Activities of Daily Living Data to Determine How Assistive Technology Can be Designed to Support Independent Living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E63B0BB-C804-4DF8-1856-90FC12E64DD6}"/>
              </a:ext>
            </a:extLst>
          </p:cNvPr>
          <p:cNvSpPr txBox="1">
            <a:spLocks/>
          </p:cNvSpPr>
          <p:nvPr/>
        </p:nvSpPr>
        <p:spPr>
          <a:xfrm>
            <a:off x="3779837" y="6074348"/>
            <a:ext cx="4632325" cy="488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Supervisor: </a:t>
            </a: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Annie Lau</a:t>
            </a:r>
            <a:endParaRPr lang="en-AU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AU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Co-Supervisor: </a:t>
            </a: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Shan Chen</a:t>
            </a:r>
            <a:r>
              <a:rPr lang="en-AU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9476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29808-8425-5069-933E-99691D26C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1B5C96-1D80-90B7-DAE3-27F0EB4D4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4001434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CB88F-48E1-69C0-9DD9-8964B7503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37">
            <a:extLst>
              <a:ext uri="{FF2B5EF4-FFF2-40B4-BE49-F238E27FC236}">
                <a16:creationId xmlns:a16="http://schemas.microsoft.com/office/drawing/2014/main" id="{3F21EA5A-A8FB-D167-117A-E80E45A5E350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910FE-8DF7-5E3D-8FDA-1BD96D6EE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11</a:t>
            </a:fld>
            <a:endParaRPr lang="en-A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0703D0-F2D4-6A7B-DE1E-F73403D16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79090"/>
            <a:ext cx="8458276" cy="648000"/>
          </a:xfrm>
        </p:spPr>
        <p:txBody>
          <a:bodyPr/>
          <a:lstStyle/>
          <a:p>
            <a:r>
              <a:rPr lang="en-US" dirty="0"/>
              <a:t>Methodology - Overview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CC9CFE-7823-74AB-FD3E-FA4109F3F1BB}"/>
              </a:ext>
            </a:extLst>
          </p:cNvPr>
          <p:cNvGrpSpPr/>
          <p:nvPr/>
        </p:nvGrpSpPr>
        <p:grpSpPr>
          <a:xfrm>
            <a:off x="3396712" y="5009639"/>
            <a:ext cx="1170396" cy="1080000"/>
            <a:chOff x="2044599" y="4814938"/>
            <a:chExt cx="1170396" cy="1080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C239F22-D4F2-560F-8A8C-D37883C24EF4}"/>
                </a:ext>
              </a:extLst>
            </p:cNvPr>
            <p:cNvSpPr/>
            <p:nvPr/>
          </p:nvSpPr>
          <p:spPr>
            <a:xfrm>
              <a:off x="2089797" y="4814938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DBD730-007E-5C13-D26C-5AB6BC11D2E5}"/>
                </a:ext>
              </a:extLst>
            </p:cNvPr>
            <p:cNvSpPr txBox="1"/>
            <p:nvPr/>
          </p:nvSpPr>
          <p:spPr>
            <a:xfrm>
              <a:off x="2044599" y="4939439"/>
              <a:ext cx="1170396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Develop ST data visualisation algorithm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4735C6A-C7B2-7EAA-B884-82D83D9069F9}"/>
              </a:ext>
            </a:extLst>
          </p:cNvPr>
          <p:cNvSpPr/>
          <p:nvPr/>
        </p:nvSpPr>
        <p:spPr>
          <a:xfrm>
            <a:off x="4808530" y="5009637"/>
            <a:ext cx="1080000" cy="10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834BE7-669D-ACEB-7DB8-29143A7115F3}"/>
              </a:ext>
            </a:extLst>
          </p:cNvPr>
          <p:cNvSpPr txBox="1"/>
          <p:nvPr/>
        </p:nvSpPr>
        <p:spPr>
          <a:xfrm>
            <a:off x="4805969" y="5226472"/>
            <a:ext cx="1080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Answer Research Questions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750FF0-1661-215B-D10B-995EDC8A5851}"/>
              </a:ext>
            </a:extLst>
          </p:cNvPr>
          <p:cNvGrpSpPr/>
          <p:nvPr/>
        </p:nvGrpSpPr>
        <p:grpSpPr>
          <a:xfrm>
            <a:off x="6134278" y="5009637"/>
            <a:ext cx="1170396" cy="1080000"/>
            <a:chOff x="5810855" y="4929167"/>
            <a:chExt cx="1170396" cy="108000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74188C2-B713-E081-0D58-027169EB0661}"/>
                </a:ext>
              </a:extLst>
            </p:cNvPr>
            <p:cNvSpPr/>
            <p:nvPr/>
          </p:nvSpPr>
          <p:spPr>
            <a:xfrm>
              <a:off x="5861133" y="4929167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DAB7F2-974D-1E84-C56F-AD6D5F1079C7}"/>
                </a:ext>
              </a:extLst>
            </p:cNvPr>
            <p:cNvSpPr txBox="1"/>
            <p:nvPr/>
          </p:nvSpPr>
          <p:spPr>
            <a:xfrm>
              <a:off x="5810855" y="5148088"/>
              <a:ext cx="11703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Cover Knowledge Gap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D124EA3-EC25-066A-DA84-F8FF378952DC}"/>
              </a:ext>
            </a:extLst>
          </p:cNvPr>
          <p:cNvGrpSpPr/>
          <p:nvPr/>
        </p:nvGrpSpPr>
        <p:grpSpPr>
          <a:xfrm>
            <a:off x="7504091" y="5009637"/>
            <a:ext cx="1170396" cy="1080000"/>
            <a:chOff x="7598750" y="4940179"/>
            <a:chExt cx="1170396" cy="108000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1930F81-97B1-5F08-A239-F1CBC40DF83A}"/>
                </a:ext>
              </a:extLst>
            </p:cNvPr>
            <p:cNvSpPr/>
            <p:nvPr/>
          </p:nvSpPr>
          <p:spPr>
            <a:xfrm>
              <a:off x="7649028" y="4940179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1F57C5-3751-BE26-30CE-8F6C100C4E06}"/>
                </a:ext>
              </a:extLst>
            </p:cNvPr>
            <p:cNvSpPr txBox="1"/>
            <p:nvPr/>
          </p:nvSpPr>
          <p:spPr>
            <a:xfrm>
              <a:off x="7598750" y="5159100"/>
              <a:ext cx="11703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Contribute to Future Design of AT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38F4891-545C-1DDB-C6B2-F98201EA980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4518341" y="5549637"/>
            <a:ext cx="2876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FC6EB9-85A4-9EA5-D1B0-CABB1FDBF025}"/>
              </a:ext>
            </a:extLst>
          </p:cNvPr>
          <p:cNvCxnSpPr>
            <a:cxnSpLocks/>
          </p:cNvCxnSpPr>
          <p:nvPr/>
        </p:nvCxnSpPr>
        <p:spPr>
          <a:xfrm>
            <a:off x="5892918" y="5549637"/>
            <a:ext cx="2876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2982634-C963-EA15-9571-8D0BEF7C7227}"/>
              </a:ext>
            </a:extLst>
          </p:cNvPr>
          <p:cNvCxnSpPr>
            <a:cxnSpLocks/>
          </p:cNvCxnSpPr>
          <p:nvPr/>
        </p:nvCxnSpPr>
        <p:spPr>
          <a:xfrm>
            <a:off x="7271441" y="5539115"/>
            <a:ext cx="2876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D1E608B9-F6FE-9014-B8EF-8BF59C353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092" y="1967090"/>
            <a:ext cx="10160372" cy="2278020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453AF62-807E-9F92-6CFD-9953DA4E4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/>
          <a:p>
            <a:r>
              <a:rPr lang="en-AU" dirty="0"/>
              <a:t>ST – Spatio-Temporal</a:t>
            </a:r>
          </a:p>
          <a:p>
            <a:r>
              <a:rPr lang="en-AU" dirty="0"/>
              <a:t>AT – Assistive Technology</a:t>
            </a:r>
          </a:p>
        </p:txBody>
      </p:sp>
    </p:spTree>
    <p:extLst>
      <p:ext uri="{BB962C8B-B14F-4D97-AF65-F5344CB8AC3E}">
        <p14:creationId xmlns:p14="http://schemas.microsoft.com/office/powerpoint/2010/main" val="2342327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65F41-1603-4D48-84CD-06F0D930D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7">
            <a:extLst>
              <a:ext uri="{FF2B5EF4-FFF2-40B4-BE49-F238E27FC236}">
                <a16:creationId xmlns:a16="http://schemas.microsoft.com/office/drawing/2014/main" id="{4AD525B6-544E-08DD-0CBD-20EE9B547345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D1611-8515-042F-28A9-E099C6BC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12</a:t>
            </a:fld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2EDF83-A9DB-F29A-F638-1AEEAEAB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11F3315-4656-241E-8C9E-33015A2338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0000" y="908720"/>
            <a:ext cx="8542867" cy="475151"/>
          </a:xfrm>
        </p:spPr>
        <p:txBody>
          <a:bodyPr/>
          <a:lstStyle/>
          <a:p>
            <a:r>
              <a:rPr lang="en-US" dirty="0"/>
              <a:t>DATA EXTRACTION / PROCESSING COMPONENT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C3B01F-5AA9-8C33-5D14-47C231ACEB7F}"/>
              </a:ext>
            </a:extLst>
          </p:cNvPr>
          <p:cNvSpPr/>
          <p:nvPr/>
        </p:nvSpPr>
        <p:spPr>
          <a:xfrm>
            <a:off x="825010" y="2886146"/>
            <a:ext cx="1080000" cy="10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10" name="Picture 6" descr="Data collection - Free computer icons">
            <a:extLst>
              <a:ext uri="{FF2B5EF4-FFF2-40B4-BE49-F238E27FC236}">
                <a16:creationId xmlns:a16="http://schemas.microsoft.com/office/drawing/2014/main" id="{F5F8AE0B-0669-46A7-A191-348230CB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64" y="3037043"/>
            <a:ext cx="550055" cy="55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33F57E0-6BDD-194C-AE3D-A78DD2AF7C3C}"/>
              </a:ext>
            </a:extLst>
          </p:cNvPr>
          <p:cNvGrpSpPr/>
          <p:nvPr/>
        </p:nvGrpSpPr>
        <p:grpSpPr>
          <a:xfrm>
            <a:off x="4603948" y="2887757"/>
            <a:ext cx="1080000" cy="1080000"/>
            <a:chOff x="4703218" y="5276350"/>
            <a:chExt cx="1080000" cy="108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E969C2D-FEBC-D3D8-8B02-DCFC43557876}"/>
                </a:ext>
              </a:extLst>
            </p:cNvPr>
            <p:cNvSpPr/>
            <p:nvPr/>
          </p:nvSpPr>
          <p:spPr>
            <a:xfrm>
              <a:off x="4703218" y="5276350"/>
              <a:ext cx="1080000" cy="10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13" name="Picture 4" descr="Filtering data - Free interface icons">
              <a:extLst>
                <a:ext uri="{FF2B5EF4-FFF2-40B4-BE49-F238E27FC236}">
                  <a16:creationId xmlns:a16="http://schemas.microsoft.com/office/drawing/2014/main" id="{D554EEA9-9820-C395-4A3B-A809E4AC52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854" y="5445959"/>
              <a:ext cx="824173" cy="824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5242B6A-FE81-CFF1-40DF-44E6AB6D8175}"/>
              </a:ext>
            </a:extLst>
          </p:cNvPr>
          <p:cNvSpPr/>
          <p:nvPr/>
        </p:nvSpPr>
        <p:spPr>
          <a:xfrm>
            <a:off x="2714479" y="2886146"/>
            <a:ext cx="1080000" cy="10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16" name="Picture 10" descr="Sort Icon">
            <a:extLst>
              <a:ext uri="{FF2B5EF4-FFF2-40B4-BE49-F238E27FC236}">
                <a16:creationId xmlns:a16="http://schemas.microsoft.com/office/drawing/2014/main" id="{6D12B4E7-88DC-276B-0024-8CC060FB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210" y="3057366"/>
            <a:ext cx="717675" cy="71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97D3A36-93D5-3188-EB1D-CB6D0F5E37F7}"/>
              </a:ext>
            </a:extLst>
          </p:cNvPr>
          <p:cNvGrpSpPr/>
          <p:nvPr/>
        </p:nvGrpSpPr>
        <p:grpSpPr>
          <a:xfrm>
            <a:off x="6493415" y="2887757"/>
            <a:ext cx="1080000" cy="1080000"/>
            <a:chOff x="7184567" y="5444830"/>
            <a:chExt cx="1080000" cy="108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D95A65B-68F7-6167-AE95-66387712552E}"/>
                </a:ext>
              </a:extLst>
            </p:cNvPr>
            <p:cNvSpPr/>
            <p:nvPr/>
          </p:nvSpPr>
          <p:spPr>
            <a:xfrm>
              <a:off x="7184567" y="5444830"/>
              <a:ext cx="1080000" cy="10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19" name="Picture 2" descr="Calculation - Free technology icons">
              <a:extLst>
                <a:ext uri="{FF2B5EF4-FFF2-40B4-BE49-F238E27FC236}">
                  <a16:creationId xmlns:a16="http://schemas.microsoft.com/office/drawing/2014/main" id="{4619A906-B560-3042-1788-2DE4076D5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161" y="5721306"/>
              <a:ext cx="635044" cy="635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E277CD-87A7-6B68-0C79-C01D3EF17661}"/>
                </a:ext>
              </a:extLst>
            </p:cNvPr>
            <p:cNvGrpSpPr/>
            <p:nvPr/>
          </p:nvGrpSpPr>
          <p:grpSpPr>
            <a:xfrm>
              <a:off x="7873886" y="5786828"/>
              <a:ext cx="252000" cy="252000"/>
              <a:chOff x="9481506" y="4423336"/>
              <a:chExt cx="1080000" cy="108000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EC8821D-E448-2270-B07E-51271ECD4220}"/>
                  </a:ext>
                </a:extLst>
              </p:cNvPr>
              <p:cNvSpPr/>
              <p:nvPr/>
            </p:nvSpPr>
            <p:spPr>
              <a:xfrm>
                <a:off x="9481506" y="4423336"/>
                <a:ext cx="1080000" cy="108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pic>
            <p:nvPicPr>
              <p:cNvPr id="22" name="Picture 12" descr="Running - Free sports icons">
                <a:extLst>
                  <a:ext uri="{FF2B5EF4-FFF2-40B4-BE49-F238E27FC236}">
                    <a16:creationId xmlns:a16="http://schemas.microsoft.com/office/drawing/2014/main" id="{BEFB9878-7BAA-EFD6-E46D-EF958A1EE8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38493" y="4633661"/>
                <a:ext cx="766026" cy="7660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E95972-3ECF-6E37-B8AE-0A5145A83D51}"/>
              </a:ext>
            </a:extLst>
          </p:cNvPr>
          <p:cNvGrpSpPr/>
          <p:nvPr/>
        </p:nvGrpSpPr>
        <p:grpSpPr>
          <a:xfrm>
            <a:off x="8388924" y="2890679"/>
            <a:ext cx="1080000" cy="1080000"/>
            <a:chOff x="9337704" y="4413067"/>
            <a:chExt cx="1080000" cy="1080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7D2F6DF-C7B1-586D-753B-0075EA264E53}"/>
                </a:ext>
              </a:extLst>
            </p:cNvPr>
            <p:cNvSpPr/>
            <p:nvPr/>
          </p:nvSpPr>
          <p:spPr>
            <a:xfrm>
              <a:off x="9337704" y="4413067"/>
              <a:ext cx="1080000" cy="10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25" name="Picture 2" descr="Calculation - Free technology icons">
              <a:extLst>
                <a:ext uri="{FF2B5EF4-FFF2-40B4-BE49-F238E27FC236}">
                  <a16:creationId xmlns:a16="http://schemas.microsoft.com/office/drawing/2014/main" id="{C7D0B95F-FCCE-A6D1-6F12-441F5C3E1E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298" y="4691081"/>
              <a:ext cx="635044" cy="635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F0F23C5-F6E1-A8C1-22AD-E3B115086E30}"/>
                </a:ext>
              </a:extLst>
            </p:cNvPr>
            <p:cNvGrpSpPr/>
            <p:nvPr/>
          </p:nvGrpSpPr>
          <p:grpSpPr>
            <a:xfrm>
              <a:off x="10014342" y="4764674"/>
              <a:ext cx="252000" cy="252000"/>
              <a:chOff x="10655967" y="4455077"/>
              <a:chExt cx="1080000" cy="108000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162B0AC-3A0E-F8C3-6AEA-5EA1A66E557B}"/>
                  </a:ext>
                </a:extLst>
              </p:cNvPr>
              <p:cNvSpPr/>
              <p:nvPr/>
            </p:nvSpPr>
            <p:spPr>
              <a:xfrm>
                <a:off x="10655967" y="4455077"/>
                <a:ext cx="1080000" cy="108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pic>
            <p:nvPicPr>
              <p:cNvPr id="28" name="Picture 14" descr="Clock Vector Icons free download in SVG, PNG Format">
                <a:extLst>
                  <a:ext uri="{FF2B5EF4-FFF2-40B4-BE49-F238E27FC236}">
                    <a16:creationId xmlns:a16="http://schemas.microsoft.com/office/drawing/2014/main" id="{84EBC6FC-FCB4-DCDA-13CA-C0CA12C91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20648" y="4523213"/>
                <a:ext cx="950637" cy="9506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2BE371-4681-D9E7-62EC-3CB74F5D7B1A}"/>
              </a:ext>
            </a:extLst>
          </p:cNvPr>
          <p:cNvGrpSpPr/>
          <p:nvPr/>
        </p:nvGrpSpPr>
        <p:grpSpPr>
          <a:xfrm>
            <a:off x="10278391" y="2894719"/>
            <a:ext cx="1080000" cy="1080000"/>
            <a:chOff x="10140342" y="2505339"/>
            <a:chExt cx="1080000" cy="1080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C6E0A55-216E-F0AE-D71E-222155B35F89}"/>
                </a:ext>
              </a:extLst>
            </p:cNvPr>
            <p:cNvSpPr/>
            <p:nvPr/>
          </p:nvSpPr>
          <p:spPr>
            <a:xfrm>
              <a:off x="10140342" y="2505339"/>
              <a:ext cx="1080000" cy="10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31" name="Picture 18" descr="Data table - Free ui icons">
              <a:extLst>
                <a:ext uri="{FF2B5EF4-FFF2-40B4-BE49-F238E27FC236}">
                  <a16:creationId xmlns:a16="http://schemas.microsoft.com/office/drawing/2014/main" id="{E72C9CB1-4613-C9A7-299C-BA97BF165B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4360" y="2690749"/>
              <a:ext cx="639574" cy="724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E631FC5-C026-A243-122B-04230F052E6C}"/>
              </a:ext>
            </a:extLst>
          </p:cNvPr>
          <p:cNvSpPr/>
          <p:nvPr/>
        </p:nvSpPr>
        <p:spPr>
          <a:xfrm>
            <a:off x="668478" y="4057715"/>
            <a:ext cx="1367785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Parse image data from sources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765414-B93D-0786-F5DB-D10869BEE889}"/>
              </a:ext>
            </a:extLst>
          </p:cNvPr>
          <p:cNvSpPr/>
          <p:nvPr/>
        </p:nvSpPr>
        <p:spPr>
          <a:xfrm>
            <a:off x="2328204" y="4057715"/>
            <a:ext cx="1852549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Sort images chronologically by participant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62823A-9658-80FB-D83E-3C2F7850A290}"/>
              </a:ext>
            </a:extLst>
          </p:cNvPr>
          <p:cNvSpPr/>
          <p:nvPr/>
        </p:nvSpPr>
        <p:spPr>
          <a:xfrm>
            <a:off x="4217673" y="4057715"/>
            <a:ext cx="1852549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Identify and remove duplicate and outlier records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BE2E87B-9E4F-6577-35AA-E1F565925EFF}"/>
              </a:ext>
            </a:extLst>
          </p:cNvPr>
          <p:cNvSpPr/>
          <p:nvPr/>
        </p:nvSpPr>
        <p:spPr>
          <a:xfrm>
            <a:off x="6113182" y="4052946"/>
            <a:ext cx="185254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Define activities for each participant and create a record for each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28AF3E-BCA7-006D-FD50-F4B4E92DABF8}"/>
              </a:ext>
            </a:extLst>
          </p:cNvPr>
          <p:cNvSpPr/>
          <p:nvPr/>
        </p:nvSpPr>
        <p:spPr>
          <a:xfrm>
            <a:off x="8006069" y="4060676"/>
            <a:ext cx="18525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Calculate total time per activity class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14187DD-1512-DB78-ADE7-DE483A110144}"/>
              </a:ext>
            </a:extLst>
          </p:cNvPr>
          <p:cNvSpPr/>
          <p:nvPr/>
        </p:nvSpPr>
        <p:spPr>
          <a:xfrm>
            <a:off x="10196922" y="4058197"/>
            <a:ext cx="124293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image and activity data into Excel file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3AA84F-6555-5190-A5E8-018E068A1C82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1905010" y="3426146"/>
            <a:ext cx="8094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28A57D-6786-D254-64B9-3A5601D5AE81}"/>
              </a:ext>
            </a:extLst>
          </p:cNvPr>
          <p:cNvCxnSpPr>
            <a:cxnSpLocks/>
            <a:stCxn id="15" idx="6"/>
            <a:endCxn id="12" idx="2"/>
          </p:cNvCxnSpPr>
          <p:nvPr/>
        </p:nvCxnSpPr>
        <p:spPr>
          <a:xfrm>
            <a:off x="3794479" y="3426146"/>
            <a:ext cx="809469" cy="16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CB145D-C8CB-0BD1-F763-CEB564AE6361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>
            <a:off x="5683948" y="3427757"/>
            <a:ext cx="8094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E22A7A4-62E6-F636-0D6C-95FDA3B187A8}"/>
              </a:ext>
            </a:extLst>
          </p:cNvPr>
          <p:cNvCxnSpPr>
            <a:cxnSpLocks/>
            <a:stCxn id="18" idx="6"/>
            <a:endCxn id="24" idx="2"/>
          </p:cNvCxnSpPr>
          <p:nvPr/>
        </p:nvCxnSpPr>
        <p:spPr>
          <a:xfrm>
            <a:off x="7573415" y="3427757"/>
            <a:ext cx="815509" cy="2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504D08-3230-7F0D-6A3E-51328B919DF1}"/>
              </a:ext>
            </a:extLst>
          </p:cNvPr>
          <p:cNvCxnSpPr>
            <a:cxnSpLocks/>
            <a:stCxn id="24" idx="6"/>
            <a:endCxn id="30" idx="2"/>
          </p:cNvCxnSpPr>
          <p:nvPr/>
        </p:nvCxnSpPr>
        <p:spPr>
          <a:xfrm>
            <a:off x="9468924" y="3430679"/>
            <a:ext cx="809467" cy="4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794332-F49A-D1A4-81CB-176036ED68C5}"/>
              </a:ext>
            </a:extLst>
          </p:cNvPr>
          <p:cNvSpPr txBox="1"/>
          <p:nvPr/>
        </p:nvSpPr>
        <p:spPr>
          <a:xfrm>
            <a:off x="937450" y="3591037"/>
            <a:ext cx="84277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Bahnschrift" panose="020B0502040204020203" pitchFamily="34" charset="0"/>
              </a:rPr>
              <a:t>x 46342</a:t>
            </a:r>
          </a:p>
        </p:txBody>
      </p:sp>
    </p:spTree>
    <p:extLst>
      <p:ext uri="{BB962C8B-B14F-4D97-AF65-F5344CB8AC3E}">
        <p14:creationId xmlns:p14="http://schemas.microsoft.com/office/powerpoint/2010/main" val="1904973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89941-1A85-BABD-9AB8-DBC7D3B3E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37">
            <a:extLst>
              <a:ext uri="{FF2B5EF4-FFF2-40B4-BE49-F238E27FC236}">
                <a16:creationId xmlns:a16="http://schemas.microsoft.com/office/drawing/2014/main" id="{2ED1D30C-7064-B3A5-5681-D2426D025C71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5D73A-1FEC-05EC-170C-5DE002F27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13</a:t>
            </a:fld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FE2605-DBF7-3EBE-2D28-A7D0CF07C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2526EE2-B41F-2024-8282-C05E624266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0000" y="908720"/>
            <a:ext cx="8542867" cy="475151"/>
          </a:xfrm>
        </p:spPr>
        <p:txBody>
          <a:bodyPr/>
          <a:lstStyle/>
          <a:p>
            <a:r>
              <a:rPr lang="en-US" dirty="0"/>
              <a:t>DATA visualisation / analysis COMPONENT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D3BF9D4-D5F0-7505-641C-10156FDFDD34}"/>
              </a:ext>
            </a:extLst>
          </p:cNvPr>
          <p:cNvSpPr/>
          <p:nvPr/>
        </p:nvSpPr>
        <p:spPr>
          <a:xfrm>
            <a:off x="4494538" y="2927988"/>
            <a:ext cx="1080000" cy="10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B18F15-5B18-BEDB-3242-6C69AFC32AC8}"/>
              </a:ext>
            </a:extLst>
          </p:cNvPr>
          <p:cNvSpPr/>
          <p:nvPr/>
        </p:nvSpPr>
        <p:spPr>
          <a:xfrm>
            <a:off x="2605069" y="2926377"/>
            <a:ext cx="1080000" cy="10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140FA1-681F-8B02-62E5-DCEDFB79897E}"/>
              </a:ext>
            </a:extLst>
          </p:cNvPr>
          <p:cNvSpPr/>
          <p:nvPr/>
        </p:nvSpPr>
        <p:spPr>
          <a:xfrm>
            <a:off x="6384005" y="2927988"/>
            <a:ext cx="1080000" cy="10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ECCE74-E7DC-4179-E39E-591C3F1D55B3}"/>
              </a:ext>
            </a:extLst>
          </p:cNvPr>
          <p:cNvSpPr/>
          <p:nvPr/>
        </p:nvSpPr>
        <p:spPr>
          <a:xfrm>
            <a:off x="8279514" y="2930910"/>
            <a:ext cx="1080000" cy="10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C35A7C-00B0-10C7-A5BF-5956347B9E6C}"/>
              </a:ext>
            </a:extLst>
          </p:cNvPr>
          <p:cNvSpPr/>
          <p:nvPr/>
        </p:nvSpPr>
        <p:spPr>
          <a:xfrm>
            <a:off x="2218793" y="4103899"/>
            <a:ext cx="1852549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Record location and fall hazard data for each activity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223695-8509-2A49-4419-1B3B5AB6F291}"/>
              </a:ext>
            </a:extLst>
          </p:cNvPr>
          <p:cNvSpPr/>
          <p:nvPr/>
        </p:nvSpPr>
        <p:spPr>
          <a:xfrm>
            <a:off x="4108263" y="4095092"/>
            <a:ext cx="1852549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a “visualisation 1” file for every participant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77DACF-9D21-EA4A-ACF8-AB8E5806DE0C}"/>
              </a:ext>
            </a:extLst>
          </p:cNvPr>
          <p:cNvSpPr/>
          <p:nvPr/>
        </p:nvSpPr>
        <p:spPr>
          <a:xfrm>
            <a:off x="5997731" y="4116873"/>
            <a:ext cx="1852549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a “visualisation 2” file for every participant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73B5F-1D87-96B8-4F46-C9A1DFF6908F}"/>
              </a:ext>
            </a:extLst>
          </p:cNvPr>
          <p:cNvSpPr/>
          <p:nvPr/>
        </p:nvSpPr>
        <p:spPr>
          <a:xfrm>
            <a:off x="7893240" y="4134532"/>
            <a:ext cx="185254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one “visualisation 2” file containing all participant data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E0DFC3-0620-6F24-9C6F-763C170B8448}"/>
              </a:ext>
            </a:extLst>
          </p:cNvPr>
          <p:cNvCxnSpPr>
            <a:cxnSpLocks/>
            <a:stCxn id="5" idx="6"/>
            <a:endCxn id="2" idx="2"/>
          </p:cNvCxnSpPr>
          <p:nvPr/>
        </p:nvCxnSpPr>
        <p:spPr>
          <a:xfrm>
            <a:off x="3685069" y="3466377"/>
            <a:ext cx="809469" cy="16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A74A6B-787F-368B-A581-B0F603754A77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>
            <a:off x="5574538" y="3467988"/>
            <a:ext cx="8094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7C13BB-E3B1-200C-7902-BCC02F57D60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7464005" y="3467988"/>
            <a:ext cx="815509" cy="2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Typing - Free electronics icons">
            <a:extLst>
              <a:ext uri="{FF2B5EF4-FFF2-40B4-BE49-F238E27FC236}">
                <a16:creationId xmlns:a16="http://schemas.microsoft.com/office/drawing/2014/main" id="{7F849705-0316-3EB2-235A-BB61BE22A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806" y="3167761"/>
            <a:ext cx="732773" cy="73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BB8E1A-F084-A6C3-5671-6A13803A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783" y="3261754"/>
            <a:ext cx="809469" cy="4247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C74FFC-FA1B-BC3D-2DE5-73B21FB51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271" y="3329779"/>
            <a:ext cx="809467" cy="2731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6087AE-48D8-62F9-4873-6CE9D14AA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7943" y="3144371"/>
            <a:ext cx="740333" cy="6619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3091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987FF-A5D7-E520-D4AC-A7F8AD44B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7">
            <a:extLst>
              <a:ext uri="{FF2B5EF4-FFF2-40B4-BE49-F238E27FC236}">
                <a16:creationId xmlns:a16="http://schemas.microsoft.com/office/drawing/2014/main" id="{B5107F69-6437-8A41-E93A-909A81C96E6C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C8C77-87DA-9BEF-8696-B25703643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14</a:t>
            </a:fld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5D9C20-E195-959D-2063-F7A82EE7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6BD8B18-A233-978D-5516-0CE30B325E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0000" y="908720"/>
            <a:ext cx="8542867" cy="475151"/>
          </a:xfrm>
        </p:spPr>
        <p:txBody>
          <a:bodyPr/>
          <a:lstStyle/>
          <a:p>
            <a:r>
              <a:rPr lang="en-US" dirty="0"/>
              <a:t>complete process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C7D2006-165C-6653-F0C1-436498E140C4}"/>
              </a:ext>
            </a:extLst>
          </p:cNvPr>
          <p:cNvSpPr/>
          <p:nvPr/>
        </p:nvSpPr>
        <p:spPr>
          <a:xfrm>
            <a:off x="833683" y="2417238"/>
            <a:ext cx="1080000" cy="10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40" name="Picture 6" descr="Data collection - Free computer icons">
            <a:extLst>
              <a:ext uri="{FF2B5EF4-FFF2-40B4-BE49-F238E27FC236}">
                <a16:creationId xmlns:a16="http://schemas.microsoft.com/office/drawing/2014/main" id="{DD6B9B18-3BDC-D008-5CAA-15A2D1644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37" y="2568135"/>
            <a:ext cx="550055" cy="55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D8C1747-4A05-70A2-612D-2F7C63FFDB23}"/>
              </a:ext>
            </a:extLst>
          </p:cNvPr>
          <p:cNvGrpSpPr/>
          <p:nvPr/>
        </p:nvGrpSpPr>
        <p:grpSpPr>
          <a:xfrm>
            <a:off x="4612621" y="2418849"/>
            <a:ext cx="1080000" cy="1080000"/>
            <a:chOff x="4703218" y="5276350"/>
            <a:chExt cx="1080000" cy="10800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7B6837E-52D9-F979-E1BF-FFCDDF976A30}"/>
                </a:ext>
              </a:extLst>
            </p:cNvPr>
            <p:cNvSpPr/>
            <p:nvPr/>
          </p:nvSpPr>
          <p:spPr>
            <a:xfrm>
              <a:off x="4703218" y="5276350"/>
              <a:ext cx="1080000" cy="10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43" name="Picture 4" descr="Filtering data - Free interface icons">
              <a:extLst>
                <a:ext uri="{FF2B5EF4-FFF2-40B4-BE49-F238E27FC236}">
                  <a16:creationId xmlns:a16="http://schemas.microsoft.com/office/drawing/2014/main" id="{653F3959-E08B-019F-52E8-6FD7EB6C74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854" y="5445959"/>
              <a:ext cx="824173" cy="824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A1619CA6-1D7E-EF4B-4D0F-46FDC291CC32}"/>
              </a:ext>
            </a:extLst>
          </p:cNvPr>
          <p:cNvSpPr/>
          <p:nvPr/>
        </p:nvSpPr>
        <p:spPr>
          <a:xfrm>
            <a:off x="2723152" y="2417238"/>
            <a:ext cx="1080000" cy="10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45" name="Picture 10" descr="Sort Icon">
            <a:extLst>
              <a:ext uri="{FF2B5EF4-FFF2-40B4-BE49-F238E27FC236}">
                <a16:creationId xmlns:a16="http://schemas.microsoft.com/office/drawing/2014/main" id="{F9D9AFAA-5647-386B-7B9C-330F876D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83" y="2588458"/>
            <a:ext cx="717675" cy="71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E9EC63D6-ECE3-03FB-D083-878F7C4AF427}"/>
              </a:ext>
            </a:extLst>
          </p:cNvPr>
          <p:cNvGrpSpPr/>
          <p:nvPr/>
        </p:nvGrpSpPr>
        <p:grpSpPr>
          <a:xfrm>
            <a:off x="6502088" y="2418849"/>
            <a:ext cx="1080000" cy="1080000"/>
            <a:chOff x="7184567" y="5444830"/>
            <a:chExt cx="1080000" cy="1080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4F43555-8BA6-1983-7C11-08273EBD87C3}"/>
                </a:ext>
              </a:extLst>
            </p:cNvPr>
            <p:cNvSpPr/>
            <p:nvPr/>
          </p:nvSpPr>
          <p:spPr>
            <a:xfrm>
              <a:off x="7184567" y="5444830"/>
              <a:ext cx="1080000" cy="10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48" name="Picture 2" descr="Calculation - Free technology icons">
              <a:extLst>
                <a:ext uri="{FF2B5EF4-FFF2-40B4-BE49-F238E27FC236}">
                  <a16:creationId xmlns:a16="http://schemas.microsoft.com/office/drawing/2014/main" id="{CC6CF81D-CC27-04AE-E167-A1C812DE3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161" y="5721306"/>
              <a:ext cx="635044" cy="635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DB92E80-D0A2-4918-09B0-5D333AE63041}"/>
                </a:ext>
              </a:extLst>
            </p:cNvPr>
            <p:cNvGrpSpPr/>
            <p:nvPr/>
          </p:nvGrpSpPr>
          <p:grpSpPr>
            <a:xfrm>
              <a:off x="7873886" y="5786828"/>
              <a:ext cx="252000" cy="252000"/>
              <a:chOff x="9481506" y="4423336"/>
              <a:chExt cx="1080000" cy="1080000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D97ADE5-6368-68C5-6173-DA13BED7D834}"/>
                  </a:ext>
                </a:extLst>
              </p:cNvPr>
              <p:cNvSpPr/>
              <p:nvPr/>
            </p:nvSpPr>
            <p:spPr>
              <a:xfrm>
                <a:off x="9481506" y="4423336"/>
                <a:ext cx="1080000" cy="108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pic>
            <p:nvPicPr>
              <p:cNvPr id="51" name="Picture 12" descr="Running - Free sports icons">
                <a:extLst>
                  <a:ext uri="{FF2B5EF4-FFF2-40B4-BE49-F238E27FC236}">
                    <a16:creationId xmlns:a16="http://schemas.microsoft.com/office/drawing/2014/main" id="{10ED661D-CCA6-183B-494B-A745857C8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38493" y="4633661"/>
                <a:ext cx="766026" cy="7660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30852BF-FA49-39A6-0871-F754ED83F205}"/>
              </a:ext>
            </a:extLst>
          </p:cNvPr>
          <p:cNvGrpSpPr/>
          <p:nvPr/>
        </p:nvGrpSpPr>
        <p:grpSpPr>
          <a:xfrm>
            <a:off x="8397597" y="2421771"/>
            <a:ext cx="1080000" cy="1080000"/>
            <a:chOff x="9337704" y="4413067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081F62B-E7C1-5FB9-7C62-BC60BABFF947}"/>
                </a:ext>
              </a:extLst>
            </p:cNvPr>
            <p:cNvSpPr/>
            <p:nvPr/>
          </p:nvSpPr>
          <p:spPr>
            <a:xfrm>
              <a:off x="9337704" y="4413067"/>
              <a:ext cx="1080000" cy="10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54" name="Picture 2" descr="Calculation - Free technology icons">
              <a:extLst>
                <a:ext uri="{FF2B5EF4-FFF2-40B4-BE49-F238E27FC236}">
                  <a16:creationId xmlns:a16="http://schemas.microsoft.com/office/drawing/2014/main" id="{4855F489-619F-92C3-6D6F-3215B88CEB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298" y="4691081"/>
              <a:ext cx="635044" cy="635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07F4361-4DFF-705C-4324-638EF168AB9C}"/>
                </a:ext>
              </a:extLst>
            </p:cNvPr>
            <p:cNvGrpSpPr/>
            <p:nvPr/>
          </p:nvGrpSpPr>
          <p:grpSpPr>
            <a:xfrm>
              <a:off x="10014342" y="4764674"/>
              <a:ext cx="252000" cy="252000"/>
              <a:chOff x="10655967" y="4455077"/>
              <a:chExt cx="1080000" cy="1080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3985400-AD29-7995-4C01-857E27EA99FB}"/>
                  </a:ext>
                </a:extLst>
              </p:cNvPr>
              <p:cNvSpPr/>
              <p:nvPr/>
            </p:nvSpPr>
            <p:spPr>
              <a:xfrm>
                <a:off x="10655967" y="4455077"/>
                <a:ext cx="1080000" cy="108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pic>
            <p:nvPicPr>
              <p:cNvPr id="57" name="Picture 14" descr="Clock Vector Icons free download in SVG, PNG Format">
                <a:extLst>
                  <a:ext uri="{FF2B5EF4-FFF2-40B4-BE49-F238E27FC236}">
                    <a16:creationId xmlns:a16="http://schemas.microsoft.com/office/drawing/2014/main" id="{83E8BBB5-BE4A-B2F4-B551-A961C934E8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20648" y="4523213"/>
                <a:ext cx="950637" cy="9506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6C78469-378E-6A9C-6186-3DAAE38C7EE3}"/>
              </a:ext>
            </a:extLst>
          </p:cNvPr>
          <p:cNvGrpSpPr/>
          <p:nvPr/>
        </p:nvGrpSpPr>
        <p:grpSpPr>
          <a:xfrm>
            <a:off x="10287064" y="2425811"/>
            <a:ext cx="1080000" cy="1080000"/>
            <a:chOff x="10140342" y="2505339"/>
            <a:chExt cx="1080000" cy="1080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5B93326-FF6E-385B-0FE1-A49CEB453239}"/>
                </a:ext>
              </a:extLst>
            </p:cNvPr>
            <p:cNvSpPr/>
            <p:nvPr/>
          </p:nvSpPr>
          <p:spPr>
            <a:xfrm>
              <a:off x="10140342" y="2505339"/>
              <a:ext cx="1080000" cy="10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60" name="Picture 18" descr="Data table - Free ui icons">
              <a:extLst>
                <a:ext uri="{FF2B5EF4-FFF2-40B4-BE49-F238E27FC236}">
                  <a16:creationId xmlns:a16="http://schemas.microsoft.com/office/drawing/2014/main" id="{476242FA-B30A-3A73-4221-98F8F90BA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4360" y="2690749"/>
              <a:ext cx="639574" cy="724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C93473A-D19B-97B0-73E8-868F49ACA53F}"/>
              </a:ext>
            </a:extLst>
          </p:cNvPr>
          <p:cNvCxnSpPr>
            <a:cxnSpLocks/>
            <a:stCxn id="39" idx="6"/>
            <a:endCxn id="44" idx="2"/>
          </p:cNvCxnSpPr>
          <p:nvPr/>
        </p:nvCxnSpPr>
        <p:spPr>
          <a:xfrm>
            <a:off x="1913683" y="2957238"/>
            <a:ext cx="8094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D3AA8EB-556D-2A72-9ED5-20B990B8AB68}"/>
              </a:ext>
            </a:extLst>
          </p:cNvPr>
          <p:cNvCxnSpPr>
            <a:cxnSpLocks/>
            <a:stCxn id="44" idx="6"/>
            <a:endCxn id="42" idx="2"/>
          </p:cNvCxnSpPr>
          <p:nvPr/>
        </p:nvCxnSpPr>
        <p:spPr>
          <a:xfrm>
            <a:off x="3803152" y="2957238"/>
            <a:ext cx="809469" cy="16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2D3ADA1-3470-D007-ECC7-D892F417CC90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5692621" y="2958849"/>
            <a:ext cx="8094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8B9F541-C9D2-D788-F4B0-FDA3D3E23E8F}"/>
              </a:ext>
            </a:extLst>
          </p:cNvPr>
          <p:cNvCxnSpPr>
            <a:cxnSpLocks/>
            <a:stCxn id="47" idx="6"/>
            <a:endCxn id="53" idx="2"/>
          </p:cNvCxnSpPr>
          <p:nvPr/>
        </p:nvCxnSpPr>
        <p:spPr>
          <a:xfrm>
            <a:off x="7582088" y="2958849"/>
            <a:ext cx="815509" cy="2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AB84D0-8A82-6AA7-DE7B-46281678F6B0}"/>
              </a:ext>
            </a:extLst>
          </p:cNvPr>
          <p:cNvCxnSpPr>
            <a:cxnSpLocks/>
            <a:stCxn id="53" idx="6"/>
            <a:endCxn id="59" idx="2"/>
          </p:cNvCxnSpPr>
          <p:nvPr/>
        </p:nvCxnSpPr>
        <p:spPr>
          <a:xfrm>
            <a:off x="9477597" y="2961771"/>
            <a:ext cx="8094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015D244-99FC-5981-1259-ACF6E2602A96}"/>
              </a:ext>
            </a:extLst>
          </p:cNvPr>
          <p:cNvSpPr txBox="1"/>
          <p:nvPr/>
        </p:nvSpPr>
        <p:spPr>
          <a:xfrm>
            <a:off x="946123" y="3122129"/>
            <a:ext cx="84277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Bahnschrift" panose="020B0502040204020203" pitchFamily="34" charset="0"/>
              </a:rPr>
              <a:t>x 46342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A94D295-DBCE-981B-9659-1C95CECA0507}"/>
              </a:ext>
            </a:extLst>
          </p:cNvPr>
          <p:cNvSpPr/>
          <p:nvPr/>
        </p:nvSpPr>
        <p:spPr>
          <a:xfrm>
            <a:off x="4612621" y="4115131"/>
            <a:ext cx="1080000" cy="10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7C605A7-3352-3A49-EC1B-1F16FFFD5C58}"/>
              </a:ext>
            </a:extLst>
          </p:cNvPr>
          <p:cNvSpPr/>
          <p:nvPr/>
        </p:nvSpPr>
        <p:spPr>
          <a:xfrm>
            <a:off x="2723152" y="4113520"/>
            <a:ext cx="1080000" cy="10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FDABF50-0DF0-EF8E-937B-E763AF57DFCC}"/>
              </a:ext>
            </a:extLst>
          </p:cNvPr>
          <p:cNvSpPr/>
          <p:nvPr/>
        </p:nvSpPr>
        <p:spPr>
          <a:xfrm>
            <a:off x="6502088" y="4115131"/>
            <a:ext cx="1080000" cy="10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07E0318-846D-5D52-075E-0E5B9E97760D}"/>
              </a:ext>
            </a:extLst>
          </p:cNvPr>
          <p:cNvSpPr/>
          <p:nvPr/>
        </p:nvSpPr>
        <p:spPr>
          <a:xfrm>
            <a:off x="8397597" y="4118053"/>
            <a:ext cx="1080000" cy="10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C4E635A-128D-0017-38D3-4044A6C0B930}"/>
              </a:ext>
            </a:extLst>
          </p:cNvPr>
          <p:cNvCxnSpPr>
            <a:cxnSpLocks/>
            <a:stCxn id="74" idx="6"/>
            <a:endCxn id="73" idx="2"/>
          </p:cNvCxnSpPr>
          <p:nvPr/>
        </p:nvCxnSpPr>
        <p:spPr>
          <a:xfrm>
            <a:off x="3803152" y="4653520"/>
            <a:ext cx="809469" cy="16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B0D916D-C49F-0D98-9A67-69BA997C9A0B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>
            <a:off x="5692621" y="4655131"/>
            <a:ext cx="8094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6E678AB-8827-F716-D442-CB4A8807EBBC}"/>
              </a:ext>
            </a:extLst>
          </p:cNvPr>
          <p:cNvCxnSpPr>
            <a:cxnSpLocks/>
            <a:stCxn id="75" idx="6"/>
            <a:endCxn id="76" idx="2"/>
          </p:cNvCxnSpPr>
          <p:nvPr/>
        </p:nvCxnSpPr>
        <p:spPr>
          <a:xfrm>
            <a:off x="7582088" y="4655131"/>
            <a:ext cx="815509" cy="2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Picture 2" descr="Typing - Free electronics icons">
            <a:extLst>
              <a:ext uri="{FF2B5EF4-FFF2-40B4-BE49-F238E27FC236}">
                <a16:creationId xmlns:a16="http://schemas.microsoft.com/office/drawing/2014/main" id="{5066BCC3-2E6C-133F-52FC-C04697EA2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889" y="4354904"/>
            <a:ext cx="732773" cy="73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0816A172-4B4C-7699-7BA4-5F69CC667A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4866" y="4448897"/>
            <a:ext cx="809469" cy="42475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23D6C72-350F-30C2-0728-6FFCCAAA36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7354" y="4516922"/>
            <a:ext cx="809467" cy="27319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8545B3B-3659-052A-CC19-1F9C2B8274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56026" y="4331514"/>
            <a:ext cx="740333" cy="661908"/>
          </a:xfrm>
          <a:prstGeom prst="rect">
            <a:avLst/>
          </a:prstGeom>
          <a:noFill/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0D08D4E-E615-CC7B-D654-1C097E6EA1B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3263152" y="3767731"/>
            <a:ext cx="0" cy="345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116D226-7297-5890-743D-AC067479AF8C}"/>
              </a:ext>
            </a:extLst>
          </p:cNvPr>
          <p:cNvCxnSpPr>
            <a:cxnSpLocks/>
            <a:stCxn id="59" idx="4"/>
          </p:cNvCxnSpPr>
          <p:nvPr/>
        </p:nvCxnSpPr>
        <p:spPr>
          <a:xfrm>
            <a:off x="10827064" y="3505811"/>
            <a:ext cx="0" cy="277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FD488A-B58D-7853-344C-AF6F9C7A9267}"/>
              </a:ext>
            </a:extLst>
          </p:cNvPr>
          <p:cNvCxnSpPr>
            <a:cxnSpLocks/>
          </p:cNvCxnSpPr>
          <p:nvPr/>
        </p:nvCxnSpPr>
        <p:spPr>
          <a:xfrm flipH="1">
            <a:off x="3263152" y="3767731"/>
            <a:ext cx="75639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4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A533D-4D39-4C3C-415A-6EE7D0E52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59068E-40CF-0D73-AAC3-E4017EF0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236324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/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23" name="Rectangle 22"/>
          <p:cNvSpPr/>
          <p:nvPr/>
        </p:nvSpPr>
        <p:spPr>
          <a:xfrm>
            <a:off x="918754" y="1775756"/>
            <a:ext cx="2628000" cy="2722010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/>
          <p:cNvSpPr/>
          <p:nvPr/>
        </p:nvSpPr>
        <p:spPr>
          <a:xfrm>
            <a:off x="3728864" y="1774773"/>
            <a:ext cx="4788000" cy="2722010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8645246" y="1774773"/>
            <a:ext cx="2628000" cy="2722010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16</a:t>
            </a:fld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918754" y="4669557"/>
            <a:ext cx="26280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AU" sz="1200" b="1" dirty="0"/>
              <a:t>Contains the data for all images</a:t>
            </a:r>
          </a:p>
          <a:p>
            <a:pPr algn="just"/>
            <a:endParaRPr lang="en-AU" sz="200" b="1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AU" sz="1200" b="1" dirty="0"/>
              <a:t>Needed to define “activities” for participants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28864" y="4669557"/>
            <a:ext cx="4787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AU" sz="1200" b="1" dirty="0"/>
              <a:t>Contains all activities a participant performs</a:t>
            </a:r>
          </a:p>
          <a:p>
            <a:pPr algn="just"/>
            <a:endParaRPr lang="en-AU" sz="200" b="1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AU" sz="1200" b="1" dirty="0"/>
              <a:t>One table generated for every participant</a:t>
            </a:r>
          </a:p>
          <a:p>
            <a:pPr algn="just"/>
            <a:endParaRPr lang="en-AU" sz="200" b="1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AU" sz="1200" b="1" dirty="0"/>
              <a:t>Needed for the algorithm to visualise the data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45246" y="4669557"/>
            <a:ext cx="26280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AU" sz="1200" b="1" dirty="0"/>
              <a:t>Total combined duration for all instances of  an activity class</a:t>
            </a:r>
          </a:p>
          <a:p>
            <a:pPr algn="just"/>
            <a:endParaRPr lang="en-AU" sz="200" b="1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AU" sz="1200" b="1" dirty="0"/>
              <a:t>One table generated for every participant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34C478-200B-1392-84D6-920CC3ED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866793E-19E3-74E4-42AB-EAA8BF6AA8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0000" y="908720"/>
            <a:ext cx="8542867" cy="475151"/>
          </a:xfrm>
        </p:spPr>
        <p:txBody>
          <a:bodyPr/>
          <a:lstStyle/>
          <a:p>
            <a:r>
              <a:rPr lang="en-US" dirty="0"/>
              <a:t>TABULAR RESULTS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64B3-81CB-80D3-E769-21865111C8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30" b="32301"/>
          <a:stretch/>
        </p:blipFill>
        <p:spPr>
          <a:xfrm>
            <a:off x="3910666" y="2712064"/>
            <a:ext cx="4424394" cy="157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601B7B-E09E-A2DE-AC2D-0C648BF744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1" t="29609" r="79177" b="8764"/>
          <a:stretch/>
        </p:blipFill>
        <p:spPr>
          <a:xfrm>
            <a:off x="1540928" y="2712064"/>
            <a:ext cx="1383653" cy="15745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FAE610-8845-B332-4E29-91A0ABA92C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22" t="42421" r="2286" b="30225"/>
          <a:stretch/>
        </p:blipFill>
        <p:spPr>
          <a:xfrm>
            <a:off x="9124677" y="3302773"/>
            <a:ext cx="1669138" cy="98383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4505A44-270C-DBF1-BBC4-AFF358EE0C4F}"/>
              </a:ext>
            </a:extLst>
          </p:cNvPr>
          <p:cNvSpPr/>
          <p:nvPr/>
        </p:nvSpPr>
        <p:spPr>
          <a:xfrm>
            <a:off x="1306479" y="1887148"/>
            <a:ext cx="1852549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 Table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2838B0-A61C-890A-0E50-CE9B14F3AD8C}"/>
              </a:ext>
            </a:extLst>
          </p:cNvPr>
          <p:cNvSpPr/>
          <p:nvPr/>
        </p:nvSpPr>
        <p:spPr>
          <a:xfrm>
            <a:off x="5178818" y="1887148"/>
            <a:ext cx="1852549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Activity Tables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8A7545-F40B-8DA6-3DE3-18955110D121}"/>
              </a:ext>
            </a:extLst>
          </p:cNvPr>
          <p:cNvSpPr/>
          <p:nvPr/>
        </p:nvSpPr>
        <p:spPr>
          <a:xfrm>
            <a:off x="8645246" y="1889616"/>
            <a:ext cx="2628000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Combined Activity Duration Tables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2931D3-C223-FFBF-9CD4-642AB955AF3C}"/>
              </a:ext>
            </a:extLst>
          </p:cNvPr>
          <p:cNvSpPr txBox="1"/>
          <p:nvPr/>
        </p:nvSpPr>
        <p:spPr>
          <a:xfrm>
            <a:off x="3479437" y="5662799"/>
            <a:ext cx="5233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Data must be processed / formatted so that visualisation is possible</a:t>
            </a:r>
            <a:endParaRPr lang="en-AU" sz="1600" b="1" i="1" dirty="0"/>
          </a:p>
        </p:txBody>
      </p:sp>
    </p:spTree>
    <p:extLst>
      <p:ext uri="{BB962C8B-B14F-4D97-AF65-F5344CB8AC3E}">
        <p14:creationId xmlns:p14="http://schemas.microsoft.com/office/powerpoint/2010/main" val="1267743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/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17</a:t>
            </a:fld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654D6F-33D4-48FC-FDBF-FAB8502E6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3A112B0-EA1A-C278-1532-2E9804D7B5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0000" y="908720"/>
            <a:ext cx="8542867" cy="475151"/>
          </a:xfrm>
        </p:spPr>
        <p:txBody>
          <a:bodyPr/>
          <a:lstStyle/>
          <a:p>
            <a:r>
              <a:rPr lang="en-US" dirty="0"/>
              <a:t>VISUALISATION 1</a:t>
            </a:r>
          </a:p>
        </p:txBody>
      </p:sp>
      <p:pic>
        <p:nvPicPr>
          <p:cNvPr id="55" name="Picture 54" descr="A close-up of several pictures&#10;&#10;Description automatically generated">
            <a:extLst>
              <a:ext uri="{FF2B5EF4-FFF2-40B4-BE49-F238E27FC236}">
                <a16:creationId xmlns:a16="http://schemas.microsoft.com/office/drawing/2014/main" id="{7021514A-365D-EE08-63A9-1E83A5D223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71" y="2240128"/>
            <a:ext cx="8520753" cy="35699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 descr="A close-up of several pictures&#10;&#10;Description automatically generated">
            <a:extLst>
              <a:ext uri="{FF2B5EF4-FFF2-40B4-BE49-F238E27FC236}">
                <a16:creationId xmlns:a16="http://schemas.microsoft.com/office/drawing/2014/main" id="{5FBC2C07-51A3-1F04-D726-43E20AE46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5" t="20462" r="3179" b="56797"/>
          <a:stretch/>
        </p:blipFill>
        <p:spPr>
          <a:xfrm>
            <a:off x="9581044" y="2725750"/>
            <a:ext cx="1828485" cy="246184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07883DB-DE37-BFC6-EACD-0F771359E92D}"/>
              </a:ext>
            </a:extLst>
          </p:cNvPr>
          <p:cNvCxnSpPr>
            <a:cxnSpLocks/>
          </p:cNvCxnSpPr>
          <p:nvPr/>
        </p:nvCxnSpPr>
        <p:spPr>
          <a:xfrm>
            <a:off x="8939283" y="3374409"/>
            <a:ext cx="641761" cy="44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64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2AA67-477E-98CB-F6C3-F45536D6F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>
            <a:extLst>
              <a:ext uri="{FF2B5EF4-FFF2-40B4-BE49-F238E27FC236}">
                <a16:creationId xmlns:a16="http://schemas.microsoft.com/office/drawing/2014/main" id="{D9169C31-10BF-0DB1-468B-AF2CC7618C7A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DE4D521-CBA0-42D9-14D5-E7D5B87E0513}"/>
              </a:ext>
            </a:extLst>
          </p:cNvPr>
          <p:cNvSpPr/>
          <p:nvPr/>
        </p:nvSpPr>
        <p:spPr>
          <a:xfrm>
            <a:off x="849086" y="3678868"/>
            <a:ext cx="10428514" cy="2446724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03292-8B5A-A11D-3F36-239D298AB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18</a:t>
            </a:fld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9D6D22-F984-990E-2E09-1177B9AB2ADD}"/>
              </a:ext>
            </a:extLst>
          </p:cNvPr>
          <p:cNvSpPr txBox="1"/>
          <p:nvPr/>
        </p:nvSpPr>
        <p:spPr>
          <a:xfrm>
            <a:off x="849086" y="1775756"/>
            <a:ext cx="10560442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Activity-by-activity</a:t>
            </a:r>
            <a:r>
              <a:rPr lang="en-US" sz="1800" i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8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</a:t>
            </a:r>
            <a:r>
              <a:rPr lang="en-US" sz="1800" i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8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the activity record data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Activities shown in the form of </a:t>
            </a: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representative images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connected by arrows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64EA26E-003D-1029-EDFC-C85FC2C59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A1DE9E6-E9F7-0E2C-80B5-3966502129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0000" y="908720"/>
            <a:ext cx="8542867" cy="475151"/>
          </a:xfrm>
        </p:spPr>
        <p:txBody>
          <a:bodyPr/>
          <a:lstStyle/>
          <a:p>
            <a:r>
              <a:rPr lang="en-US" dirty="0"/>
              <a:t>VISUALISATION 1</a:t>
            </a:r>
          </a:p>
        </p:txBody>
      </p:sp>
      <p:pic>
        <p:nvPicPr>
          <p:cNvPr id="13" name="Picture 12" descr="A close-up of several pictures&#10;&#10;Description automatically generated">
            <a:extLst>
              <a:ext uri="{FF2B5EF4-FFF2-40B4-BE49-F238E27FC236}">
                <a16:creationId xmlns:a16="http://schemas.microsoft.com/office/drawing/2014/main" id="{6D814E27-517C-36FA-0E6D-4C0DFA8D07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32703"/>
            <a:ext cx="5582920" cy="233905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61E7FC-D108-6FED-A1AB-4C9429A1B1A6}"/>
              </a:ext>
            </a:extLst>
          </p:cNvPr>
          <p:cNvCxnSpPr>
            <a:cxnSpLocks/>
          </p:cNvCxnSpPr>
          <p:nvPr/>
        </p:nvCxnSpPr>
        <p:spPr>
          <a:xfrm flipH="1">
            <a:off x="4129135" y="3911600"/>
            <a:ext cx="3241945" cy="128596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DDDFFE-621B-D97C-E5A2-698D384DABBE}"/>
              </a:ext>
            </a:extLst>
          </p:cNvPr>
          <p:cNvSpPr txBox="1"/>
          <p:nvPr/>
        </p:nvSpPr>
        <p:spPr>
          <a:xfrm>
            <a:off x="7335450" y="3739425"/>
            <a:ext cx="2027129" cy="27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demographic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69B2A9-BDA5-0DA7-2CB6-9F17BC6BCBFA}"/>
              </a:ext>
            </a:extLst>
          </p:cNvPr>
          <p:cNvSpPr txBox="1"/>
          <p:nvPr/>
        </p:nvSpPr>
        <p:spPr>
          <a:xfrm>
            <a:off x="7353265" y="3983953"/>
            <a:ext cx="2027129" cy="27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 / end time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0D789D-B345-9172-44CD-1FFC2FDF5CBC}"/>
              </a:ext>
            </a:extLst>
          </p:cNvPr>
          <p:cNvCxnSpPr>
            <a:cxnSpLocks/>
          </p:cNvCxnSpPr>
          <p:nvPr/>
        </p:nvCxnSpPr>
        <p:spPr>
          <a:xfrm>
            <a:off x="7911465" y="4362144"/>
            <a:ext cx="1643309" cy="688601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7BF2426-02A2-B718-EA12-F09BA29678E6}"/>
              </a:ext>
            </a:extLst>
          </p:cNvPr>
          <p:cNvSpPr txBox="1"/>
          <p:nvPr/>
        </p:nvSpPr>
        <p:spPr>
          <a:xfrm>
            <a:off x="7353265" y="4183024"/>
            <a:ext cx="2027129" cy="27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DF7785-F6AC-C92D-6EF4-2A423E9F67A1}"/>
              </a:ext>
            </a:extLst>
          </p:cNvPr>
          <p:cNvSpPr txBox="1"/>
          <p:nvPr/>
        </p:nvSpPr>
        <p:spPr>
          <a:xfrm>
            <a:off x="7353265" y="4388545"/>
            <a:ext cx="2027129" cy="27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4E098A-3711-BF52-4F36-75B7F7EB0A17}"/>
              </a:ext>
            </a:extLst>
          </p:cNvPr>
          <p:cNvCxnSpPr>
            <a:cxnSpLocks/>
          </p:cNvCxnSpPr>
          <p:nvPr/>
        </p:nvCxnSpPr>
        <p:spPr>
          <a:xfrm>
            <a:off x="8107680" y="4975860"/>
            <a:ext cx="1464909" cy="80772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AD81EE2-52A3-1BC9-929C-F52395C6E227}"/>
              </a:ext>
            </a:extLst>
          </p:cNvPr>
          <p:cNvSpPr txBox="1"/>
          <p:nvPr/>
        </p:nvSpPr>
        <p:spPr>
          <a:xfrm>
            <a:off x="7353265" y="4589929"/>
            <a:ext cx="2027129" cy="27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activity class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94BE1A-40D2-3B80-1615-8E1A252F369D}"/>
              </a:ext>
            </a:extLst>
          </p:cNvPr>
          <p:cNvSpPr txBox="1"/>
          <p:nvPr/>
        </p:nvSpPr>
        <p:spPr>
          <a:xfrm>
            <a:off x="7353265" y="4808524"/>
            <a:ext cx="2027129" cy="27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fall hazard/s</a:t>
            </a:r>
          </a:p>
        </p:txBody>
      </p:sp>
      <p:pic>
        <p:nvPicPr>
          <p:cNvPr id="38" name="Picture 37" descr="A close-up of several pictures&#10;&#10;Description automatically generated">
            <a:extLst>
              <a:ext uri="{FF2B5EF4-FFF2-40B4-BE49-F238E27FC236}">
                <a16:creationId xmlns:a16="http://schemas.microsoft.com/office/drawing/2014/main" id="{76AC4159-3AA0-AC67-F925-CA5FE88C5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5" t="20462" r="3179" b="56797"/>
          <a:stretch/>
        </p:blipFill>
        <p:spPr>
          <a:xfrm>
            <a:off x="9554774" y="3794497"/>
            <a:ext cx="1645490" cy="221546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B7B3BD-18F6-EEDB-D673-36F7BA67CF2C}"/>
              </a:ext>
            </a:extLst>
          </p:cNvPr>
          <p:cNvCxnSpPr>
            <a:cxnSpLocks/>
          </p:cNvCxnSpPr>
          <p:nvPr/>
        </p:nvCxnSpPr>
        <p:spPr>
          <a:xfrm>
            <a:off x="8147925" y="4777740"/>
            <a:ext cx="1457049" cy="769835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A8042F9-1ED8-B71D-BCB8-DB494DAE77AD}"/>
              </a:ext>
            </a:extLst>
          </p:cNvPr>
          <p:cNvCxnSpPr>
            <a:cxnSpLocks/>
          </p:cNvCxnSpPr>
          <p:nvPr/>
        </p:nvCxnSpPr>
        <p:spPr>
          <a:xfrm>
            <a:off x="7879080" y="4552950"/>
            <a:ext cx="1693509" cy="73914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5CDB780-D219-36F8-528A-2DE8C236308B}"/>
              </a:ext>
            </a:extLst>
          </p:cNvPr>
          <p:cNvCxnSpPr>
            <a:cxnSpLocks/>
          </p:cNvCxnSpPr>
          <p:nvPr/>
        </p:nvCxnSpPr>
        <p:spPr>
          <a:xfrm flipV="1">
            <a:off x="8279642" y="3994847"/>
            <a:ext cx="1292947" cy="14917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30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3067F-120D-CBBC-EF51-C322C2052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>
            <a:extLst>
              <a:ext uri="{FF2B5EF4-FFF2-40B4-BE49-F238E27FC236}">
                <a16:creationId xmlns:a16="http://schemas.microsoft.com/office/drawing/2014/main" id="{DE92A63E-5867-5B1B-A0A0-2F5FBD81AC4F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DA9E8E-1D21-5045-C452-6FCDA6BF1776}"/>
              </a:ext>
            </a:extLst>
          </p:cNvPr>
          <p:cNvSpPr/>
          <p:nvPr/>
        </p:nvSpPr>
        <p:spPr>
          <a:xfrm>
            <a:off x="2001670" y="3643211"/>
            <a:ext cx="7656395" cy="2518031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0A938-7376-1E93-49BE-25ECEB53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19</a:t>
            </a:fld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5F4990-5F0D-D1F0-5AA8-64401514665D}"/>
              </a:ext>
            </a:extLst>
          </p:cNvPr>
          <p:cNvSpPr txBox="1"/>
          <p:nvPr/>
        </p:nvSpPr>
        <p:spPr>
          <a:xfrm>
            <a:off x="849086" y="1775756"/>
            <a:ext cx="10560442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Focus is on </a:t>
            </a: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individual participants and events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rather than comparing multiple</a:t>
            </a:r>
            <a:endParaRPr lang="en-US" sz="18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Breaks down individual activities so that </a:t>
            </a:r>
            <a:r>
              <a:rPr lang="en-US" sz="1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precise data </a:t>
            </a:r>
            <a:r>
              <a:rPr lang="en-US" sz="18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(e.g., duration) can be </a:t>
            </a:r>
            <a:r>
              <a:rPr lang="en-US" sz="1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found quickly</a:t>
            </a:r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Allows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data analyst </a:t>
            </a:r>
            <a:r>
              <a:rPr lang="en-US" sz="18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understand the </a:t>
            </a:r>
            <a:r>
              <a:rPr lang="en-US" sz="1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specific conditions </a:t>
            </a:r>
            <a:r>
              <a:rPr lang="en-US" sz="18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a patient’s </a:t>
            </a:r>
            <a:r>
              <a:rPr lang="en-US" sz="1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</a:t>
            </a: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</a:t>
            </a:r>
            <a:endParaRPr lang="en-US" sz="18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D98AFF-32D6-D041-55A7-911FB2DF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95141D2-92EC-F59C-20FB-AD005F276F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0000" y="908720"/>
            <a:ext cx="8542867" cy="475151"/>
          </a:xfrm>
        </p:spPr>
        <p:txBody>
          <a:bodyPr/>
          <a:lstStyle/>
          <a:p>
            <a:r>
              <a:rPr lang="en-US" dirty="0"/>
              <a:t>VISUALISATION 1</a:t>
            </a:r>
          </a:p>
        </p:txBody>
      </p:sp>
      <p:pic>
        <p:nvPicPr>
          <p:cNvPr id="13" name="Picture 12" descr="A close-up of several pictures&#10;&#10;Description automatically generated">
            <a:extLst>
              <a:ext uri="{FF2B5EF4-FFF2-40B4-BE49-F238E27FC236}">
                <a16:creationId xmlns:a16="http://schemas.microsoft.com/office/drawing/2014/main" id="{EC645557-2BE9-F5D7-2EA1-182943E3B5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634" y="3732702"/>
            <a:ext cx="5582920" cy="2339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 descr="A close-up of several pictures&#10;&#10;Description automatically generated">
            <a:extLst>
              <a:ext uri="{FF2B5EF4-FFF2-40B4-BE49-F238E27FC236}">
                <a16:creationId xmlns:a16="http://schemas.microsoft.com/office/drawing/2014/main" id="{B194D69C-E33F-CCCE-171F-E426A4B7B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5" t="20462" r="3179" b="56797"/>
          <a:stretch/>
        </p:blipFill>
        <p:spPr>
          <a:xfrm>
            <a:off x="7899497" y="3794496"/>
            <a:ext cx="1645490" cy="221546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3E7A38B-8ED9-0594-F60D-E1A3796DB6D4}"/>
              </a:ext>
            </a:extLst>
          </p:cNvPr>
          <p:cNvCxnSpPr>
            <a:cxnSpLocks/>
          </p:cNvCxnSpPr>
          <p:nvPr/>
        </p:nvCxnSpPr>
        <p:spPr>
          <a:xfrm>
            <a:off x="7480645" y="4463836"/>
            <a:ext cx="457803" cy="308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785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Background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3623073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/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25" name="Rectangle 24"/>
          <p:cNvSpPr/>
          <p:nvPr/>
        </p:nvSpPr>
        <p:spPr>
          <a:xfrm>
            <a:off x="7929154" y="1775756"/>
            <a:ext cx="3348446" cy="2973665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20</a:t>
            </a:fld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E50720D-7934-035C-BF12-1DEFA837C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A58ED24-AD31-7CCD-DB05-D5E8371480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0000" y="908720"/>
            <a:ext cx="8542867" cy="475151"/>
          </a:xfrm>
        </p:spPr>
        <p:txBody>
          <a:bodyPr/>
          <a:lstStyle/>
          <a:p>
            <a:r>
              <a:rPr lang="en-US" dirty="0"/>
              <a:t>VISUALISATION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04A34F-2E0F-E306-E14B-2D67CA135927}"/>
              </a:ext>
            </a:extLst>
          </p:cNvPr>
          <p:cNvSpPr/>
          <p:nvPr/>
        </p:nvSpPr>
        <p:spPr>
          <a:xfrm>
            <a:off x="922501" y="1775756"/>
            <a:ext cx="3348446" cy="2973665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FC1577-AD45-2126-3157-B9560F122B88}"/>
              </a:ext>
            </a:extLst>
          </p:cNvPr>
          <p:cNvSpPr/>
          <p:nvPr/>
        </p:nvSpPr>
        <p:spPr>
          <a:xfrm>
            <a:off x="4421777" y="1775756"/>
            <a:ext cx="3348446" cy="2973665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 descr="A screen shot of a television screen&#10;&#10;Description automatically generated">
            <a:extLst>
              <a:ext uri="{FF2B5EF4-FFF2-40B4-BE49-F238E27FC236}">
                <a16:creationId xmlns:a16="http://schemas.microsoft.com/office/drawing/2014/main" id="{646F1995-3374-20B2-1F83-CFEB9F11F6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6" t="311" r="18365" b="69758"/>
          <a:stretch/>
        </p:blipFill>
        <p:spPr>
          <a:xfrm>
            <a:off x="1006657" y="1850024"/>
            <a:ext cx="3180134" cy="2845623"/>
          </a:xfrm>
          <a:prstGeom prst="rect">
            <a:avLst/>
          </a:prstGeom>
        </p:spPr>
      </p:pic>
      <p:pic>
        <p:nvPicPr>
          <p:cNvPr id="16" name="Picture 15" descr="A screen shot of a television screen&#10;&#10;Description automatically generated">
            <a:extLst>
              <a:ext uri="{FF2B5EF4-FFF2-40B4-BE49-F238E27FC236}">
                <a16:creationId xmlns:a16="http://schemas.microsoft.com/office/drawing/2014/main" id="{B29DA6BC-C74B-777C-50C7-C45025094D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6" t="29696" r="18365" b="40885"/>
          <a:stretch/>
        </p:blipFill>
        <p:spPr>
          <a:xfrm>
            <a:off x="4475836" y="1850024"/>
            <a:ext cx="3240328" cy="2849850"/>
          </a:xfrm>
          <a:prstGeom prst="rect">
            <a:avLst/>
          </a:prstGeom>
        </p:spPr>
      </p:pic>
      <p:pic>
        <p:nvPicPr>
          <p:cNvPr id="19" name="Picture 18" descr="A screen shot of a television screen&#10;&#10;Description automatically generated">
            <a:extLst>
              <a:ext uri="{FF2B5EF4-FFF2-40B4-BE49-F238E27FC236}">
                <a16:creationId xmlns:a16="http://schemas.microsoft.com/office/drawing/2014/main" id="{D5D80AA7-FAC0-B4D6-B465-2105F05E86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9" t="58723" r="17323" b="11337"/>
          <a:stretch/>
        </p:blipFill>
        <p:spPr>
          <a:xfrm>
            <a:off x="7978792" y="1850024"/>
            <a:ext cx="3249169" cy="284562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53DE7E-AD2B-C09D-2574-7E037E89D152}"/>
              </a:ext>
            </a:extLst>
          </p:cNvPr>
          <p:cNvSpPr/>
          <p:nvPr/>
        </p:nvSpPr>
        <p:spPr>
          <a:xfrm>
            <a:off x="3268638" y="4913774"/>
            <a:ext cx="5654722" cy="1217459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1D0ED17-4CE0-5101-596F-E8AF66B5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332" y="5006207"/>
            <a:ext cx="5437335" cy="103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63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141F-C35B-F94E-CFC6-BB3CAE29C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>
            <a:extLst>
              <a:ext uri="{FF2B5EF4-FFF2-40B4-BE49-F238E27FC236}">
                <a16:creationId xmlns:a16="http://schemas.microsoft.com/office/drawing/2014/main" id="{5423682F-BB11-5D03-6CF7-B44E4B3B537B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6EF54F-F909-CA59-BE3E-8E520E47860B}"/>
              </a:ext>
            </a:extLst>
          </p:cNvPr>
          <p:cNvSpPr/>
          <p:nvPr/>
        </p:nvSpPr>
        <p:spPr>
          <a:xfrm>
            <a:off x="7929154" y="1775756"/>
            <a:ext cx="3348446" cy="4349836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E141D-F36C-B1B3-8B55-395277DCA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21</a:t>
            </a:fld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0CF3E2-AF5C-751F-3BE0-DD5DE1050620}"/>
              </a:ext>
            </a:extLst>
          </p:cNvPr>
          <p:cNvSpPr txBox="1"/>
          <p:nvPr/>
        </p:nvSpPr>
        <p:spPr>
          <a:xfrm>
            <a:off x="849086" y="1775756"/>
            <a:ext cx="6741322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1" dirty="0"/>
              <a:t>Aggregated </a:t>
            </a:r>
            <a:r>
              <a:rPr lang="en-AU" dirty="0"/>
              <a:t>abstract </a:t>
            </a:r>
            <a:r>
              <a:rPr lang="en-AU" b="1" dirty="0"/>
              <a:t>view </a:t>
            </a:r>
            <a:r>
              <a:rPr lang="en-AU" dirty="0"/>
              <a:t>of the activity record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Activities shown in the form of “blocks of time”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Activity classes are colours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Locations are letters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0391DFE-1224-978A-F04A-167106024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AD543FE-1D2F-CA82-556E-6FE5161770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0000" y="908720"/>
            <a:ext cx="8542867" cy="475151"/>
          </a:xfrm>
        </p:spPr>
        <p:txBody>
          <a:bodyPr/>
          <a:lstStyle/>
          <a:p>
            <a:r>
              <a:rPr lang="en-US" dirty="0"/>
              <a:t>VISUALISATION 2</a:t>
            </a:r>
          </a:p>
        </p:txBody>
      </p:sp>
      <p:pic>
        <p:nvPicPr>
          <p:cNvPr id="2" name="Picture 1" descr="A screen shot of a television screen&#10;&#10;Description automatically generated">
            <a:extLst>
              <a:ext uri="{FF2B5EF4-FFF2-40B4-BE49-F238E27FC236}">
                <a16:creationId xmlns:a16="http://schemas.microsoft.com/office/drawing/2014/main" id="{5BC72CC9-EAC3-CA7D-EFF6-EFB6FE6752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1" t="311" r="15260" b="48113"/>
          <a:stretch/>
        </p:blipFill>
        <p:spPr>
          <a:xfrm>
            <a:off x="8058905" y="1839959"/>
            <a:ext cx="3088944" cy="42214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528508-76BB-760A-5187-E29069562ECE}"/>
              </a:ext>
            </a:extLst>
          </p:cNvPr>
          <p:cNvSpPr/>
          <p:nvPr/>
        </p:nvSpPr>
        <p:spPr>
          <a:xfrm>
            <a:off x="914400" y="4908133"/>
            <a:ext cx="5654722" cy="1217459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78A5B5-4602-9E62-D915-4718080A9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94" y="5000566"/>
            <a:ext cx="5437335" cy="1032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C4E793-E343-807B-684B-1B4855C94DF4}"/>
              </a:ext>
            </a:extLst>
          </p:cNvPr>
          <p:cNvSpPr txBox="1"/>
          <p:nvPr/>
        </p:nvSpPr>
        <p:spPr>
          <a:xfrm>
            <a:off x="947360" y="3919089"/>
            <a:ext cx="2027129" cy="27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123467-B4D2-DE51-5250-5D80D2B2F76F}"/>
              </a:ext>
            </a:extLst>
          </p:cNvPr>
          <p:cNvCxnSpPr>
            <a:cxnSpLocks/>
          </p:cNvCxnSpPr>
          <p:nvPr/>
        </p:nvCxnSpPr>
        <p:spPr>
          <a:xfrm>
            <a:off x="1228299" y="4208060"/>
            <a:ext cx="0" cy="837062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7EF021-F107-A552-3BAA-CD188286DB32}"/>
              </a:ext>
            </a:extLst>
          </p:cNvPr>
          <p:cNvCxnSpPr>
            <a:cxnSpLocks/>
          </p:cNvCxnSpPr>
          <p:nvPr/>
        </p:nvCxnSpPr>
        <p:spPr>
          <a:xfrm>
            <a:off x="2677236" y="4360460"/>
            <a:ext cx="0" cy="837062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40D6C9-F748-8815-9D0E-A1CC4EE05089}"/>
              </a:ext>
            </a:extLst>
          </p:cNvPr>
          <p:cNvSpPr txBox="1"/>
          <p:nvPr/>
        </p:nvSpPr>
        <p:spPr>
          <a:xfrm>
            <a:off x="2141531" y="4070875"/>
            <a:ext cx="1071410" cy="27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activity class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6251A2-9BAE-8B4E-4F7C-03F5E4813248}"/>
              </a:ext>
            </a:extLst>
          </p:cNvPr>
          <p:cNvCxnSpPr>
            <a:cxnSpLocks/>
          </p:cNvCxnSpPr>
          <p:nvPr/>
        </p:nvCxnSpPr>
        <p:spPr>
          <a:xfrm>
            <a:off x="4572000" y="4244454"/>
            <a:ext cx="0" cy="837062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5F174F-55F8-D9CB-15AD-2E84532AE9E0}"/>
              </a:ext>
            </a:extLst>
          </p:cNvPr>
          <p:cNvSpPr txBox="1"/>
          <p:nvPr/>
        </p:nvSpPr>
        <p:spPr>
          <a:xfrm>
            <a:off x="4036295" y="3970084"/>
            <a:ext cx="1071410" cy="27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of day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43C518-982C-5822-C256-7AFED6C17F69}"/>
              </a:ext>
            </a:extLst>
          </p:cNvPr>
          <p:cNvCxnSpPr>
            <a:cxnSpLocks/>
          </p:cNvCxnSpPr>
          <p:nvPr/>
        </p:nvCxnSpPr>
        <p:spPr>
          <a:xfrm flipH="1">
            <a:off x="4991433" y="4394579"/>
            <a:ext cx="158322" cy="1466355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231B62B-73A9-5ED0-F48D-6983D9282E68}"/>
              </a:ext>
            </a:extLst>
          </p:cNvPr>
          <p:cNvSpPr txBox="1"/>
          <p:nvPr/>
        </p:nvSpPr>
        <p:spPr>
          <a:xfrm>
            <a:off x="4636876" y="4139241"/>
            <a:ext cx="1071410" cy="27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 of day</a:t>
            </a:r>
          </a:p>
        </p:txBody>
      </p:sp>
    </p:spTree>
    <p:extLst>
      <p:ext uri="{BB962C8B-B14F-4D97-AF65-F5344CB8AC3E}">
        <p14:creationId xmlns:p14="http://schemas.microsoft.com/office/powerpoint/2010/main" val="3757601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8B612-8DBE-E8DA-D64F-03552D0F4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>
            <a:extLst>
              <a:ext uri="{FF2B5EF4-FFF2-40B4-BE49-F238E27FC236}">
                <a16:creationId xmlns:a16="http://schemas.microsoft.com/office/drawing/2014/main" id="{B202D6AA-E55F-9078-D8D9-9205B5CE50AB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57D15E-C8EC-99A2-42C8-A1C9D3C205C0}"/>
              </a:ext>
            </a:extLst>
          </p:cNvPr>
          <p:cNvSpPr/>
          <p:nvPr/>
        </p:nvSpPr>
        <p:spPr>
          <a:xfrm>
            <a:off x="7929154" y="1775756"/>
            <a:ext cx="3348446" cy="4349836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84A5C-D46D-F644-6D8E-F18D2EA79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22</a:t>
            </a:fld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9607F-A994-3FE6-0AB7-DF9BDB8186CC}"/>
              </a:ext>
            </a:extLst>
          </p:cNvPr>
          <p:cNvSpPr txBox="1"/>
          <p:nvPr/>
        </p:nvSpPr>
        <p:spPr>
          <a:xfrm>
            <a:off x="849086" y="1775756"/>
            <a:ext cx="6433969" cy="436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Better understanding of activity </a:t>
            </a:r>
            <a:r>
              <a:rPr lang="en-US" sz="17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frequency and duration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Multiple participants can be compared</a:t>
            </a:r>
            <a:endParaRPr lang="en-US" sz="17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Focus is on revealing </a:t>
            </a:r>
            <a:r>
              <a:rPr lang="en-US" sz="17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trends and relationships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Part-of-day patterns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Comparing similar behaviour between multiple participants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Sequential activity patterns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Consistency / inconsistency patterns over a longer period of time</a:t>
            </a:r>
          </a:p>
          <a:p>
            <a:pPr marL="1200150" lvl="2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activity class occurring frequently</a:t>
            </a:r>
          </a:p>
          <a:p>
            <a:pPr marL="1200150" lvl="2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activity class rarely or never occurring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E85CF2-04E3-8F03-6248-328BC1B3EE05}"/>
              </a:ext>
            </a:extLst>
          </p:cNvPr>
          <p:cNvSpPr txBox="1"/>
          <p:nvPr/>
        </p:nvSpPr>
        <p:spPr>
          <a:xfrm>
            <a:off x="8907600" y="2951112"/>
            <a:ext cx="146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Image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8ECA72-B9C9-C899-DB6E-68DCE8172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879A4C-D915-2B92-F046-6F87D053B2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0000" y="908720"/>
            <a:ext cx="8542867" cy="475151"/>
          </a:xfrm>
        </p:spPr>
        <p:txBody>
          <a:bodyPr/>
          <a:lstStyle/>
          <a:p>
            <a:r>
              <a:rPr lang="en-US" dirty="0"/>
              <a:t>VISUALISATION 2</a:t>
            </a:r>
          </a:p>
        </p:txBody>
      </p:sp>
      <p:pic>
        <p:nvPicPr>
          <p:cNvPr id="2" name="Picture 1" descr="A screen shot of a television screen&#10;&#10;Description automatically generated">
            <a:extLst>
              <a:ext uri="{FF2B5EF4-FFF2-40B4-BE49-F238E27FC236}">
                <a16:creationId xmlns:a16="http://schemas.microsoft.com/office/drawing/2014/main" id="{0FC25ED4-A88D-0C1E-0315-30D6F6D8BE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1" t="311" r="15260" b="48113"/>
          <a:stretch/>
        </p:blipFill>
        <p:spPr>
          <a:xfrm>
            <a:off x="8058905" y="1839959"/>
            <a:ext cx="3088944" cy="422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85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D16F4-9AFD-22BC-AD7B-8D63E6583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3A6963-2C76-72B2-16FD-E845DED9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</a:t>
            </a:r>
            <a:r>
              <a:rPr lang="en-AU" dirty="0"/>
              <a:t>iscussion</a:t>
            </a:r>
          </a:p>
        </p:txBody>
      </p:sp>
    </p:spTree>
    <p:extLst>
      <p:ext uri="{BB962C8B-B14F-4D97-AF65-F5344CB8AC3E}">
        <p14:creationId xmlns:p14="http://schemas.microsoft.com/office/powerpoint/2010/main" val="3368211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454BB-5032-6FCB-54EE-9AE8730B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>
            <a:extLst>
              <a:ext uri="{FF2B5EF4-FFF2-40B4-BE49-F238E27FC236}">
                <a16:creationId xmlns:a16="http://schemas.microsoft.com/office/drawing/2014/main" id="{C899AE24-574D-6DBA-D9D1-AD669204AC67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E6D834-430C-6B8E-340A-1B154ADEFBD2}"/>
              </a:ext>
            </a:extLst>
          </p:cNvPr>
          <p:cNvSpPr/>
          <p:nvPr/>
        </p:nvSpPr>
        <p:spPr>
          <a:xfrm>
            <a:off x="3138985" y="4356500"/>
            <a:ext cx="4967786" cy="1799004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CCBC9-7799-63D8-AB13-DE2573281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24</a:t>
            </a:fld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020BE-8215-3B8A-B3D6-D1BC520890D0}"/>
              </a:ext>
            </a:extLst>
          </p:cNvPr>
          <p:cNvSpPr txBox="1"/>
          <p:nvPr/>
        </p:nvSpPr>
        <p:spPr>
          <a:xfrm>
            <a:off x="849086" y="1688877"/>
            <a:ext cx="10560442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Fall hazard risk identification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Fall-prevention adjustments can be implemented (removing or controlling the hazards)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High-risk (dangerous) area identification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Helps health providers make plans to spend limited time in these areas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Diet-tracking using “food related” activities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needed, a</a:t>
            </a:r>
            <a:r>
              <a:rPr lang="en-US" sz="1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ction can be taken to change regular diet behaviour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Managing a patient’s </a:t>
            </a:r>
            <a:r>
              <a:rPr lang="en-AU" sz="1400" dirty="0"/>
              <a:t>medical conditions</a:t>
            </a: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Helps heal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 providers create personalized plans to recognize and manage their specific needs</a:t>
            </a:r>
            <a:endParaRPr lang="en-US" sz="14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28D978-F528-76A8-0100-19B839D5FC1E}"/>
              </a:ext>
            </a:extLst>
          </p:cNvPr>
          <p:cNvGrpSpPr/>
          <p:nvPr/>
        </p:nvGrpSpPr>
        <p:grpSpPr>
          <a:xfrm>
            <a:off x="3220872" y="4451139"/>
            <a:ext cx="4812113" cy="1636780"/>
            <a:chOff x="2843284" y="4451139"/>
            <a:chExt cx="4812113" cy="1636780"/>
          </a:xfrm>
        </p:grpSpPr>
        <p:pic>
          <p:nvPicPr>
            <p:cNvPr id="13" name="Picture 12" descr="A close-up of several pictures&#10;&#10;Description automatically generated">
              <a:extLst>
                <a:ext uri="{FF2B5EF4-FFF2-40B4-BE49-F238E27FC236}">
                  <a16:creationId xmlns:a16="http://schemas.microsoft.com/office/drawing/2014/main" id="{C7CAD8AE-82D7-97DB-599F-DD007A90C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284" y="4451139"/>
              <a:ext cx="3434009" cy="16367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8" name="Picture 37" descr="A close-up of several pictures&#10;&#10;Description automatically generated">
              <a:extLst>
                <a:ext uri="{FF2B5EF4-FFF2-40B4-BE49-F238E27FC236}">
                  <a16:creationId xmlns:a16="http://schemas.microsoft.com/office/drawing/2014/main" id="{35157ADA-D729-37D6-0D19-3B22033A6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45" t="20462" r="3179" b="56797"/>
            <a:stretch/>
          </p:blipFill>
          <p:spPr>
            <a:xfrm>
              <a:off x="6492781" y="4494379"/>
              <a:ext cx="1162616" cy="15502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5D3B2491-374E-7E20-B6DF-01D8F496CEB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356" y="4945032"/>
              <a:ext cx="413823" cy="2632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60F3F843-68EE-B61B-761D-AC85E9286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851FCC-B1AB-951E-16FC-92C126A4D5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0000" y="908720"/>
            <a:ext cx="8542867" cy="475151"/>
          </a:xfrm>
        </p:spPr>
        <p:txBody>
          <a:bodyPr/>
          <a:lstStyle/>
          <a:p>
            <a:r>
              <a:rPr lang="en-US" dirty="0"/>
              <a:t>APPLICATIONS OF VISUALISATION 1</a:t>
            </a:r>
          </a:p>
        </p:txBody>
      </p:sp>
    </p:spTree>
    <p:extLst>
      <p:ext uri="{BB962C8B-B14F-4D97-AF65-F5344CB8AC3E}">
        <p14:creationId xmlns:p14="http://schemas.microsoft.com/office/powerpoint/2010/main" val="3950680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2A9CA-FD90-3CF1-FEFA-D8A876015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>
            <a:extLst>
              <a:ext uri="{FF2B5EF4-FFF2-40B4-BE49-F238E27FC236}">
                <a16:creationId xmlns:a16="http://schemas.microsoft.com/office/drawing/2014/main" id="{659CF2FB-7A96-89E9-7539-74E1B0FB79E2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666B93-482A-AF58-E143-ADEB140A628C}"/>
              </a:ext>
            </a:extLst>
          </p:cNvPr>
          <p:cNvSpPr/>
          <p:nvPr/>
        </p:nvSpPr>
        <p:spPr>
          <a:xfrm>
            <a:off x="7929154" y="1775756"/>
            <a:ext cx="3348446" cy="4349836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B1E7C-100A-D6D8-C04F-3F1A3893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25</a:t>
            </a:fld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2CDF9-A15E-374D-5151-1FA83DDC4F94}"/>
              </a:ext>
            </a:extLst>
          </p:cNvPr>
          <p:cNvSpPr txBox="1"/>
          <p:nvPr/>
        </p:nvSpPr>
        <p:spPr>
          <a:xfrm>
            <a:off x="849086" y="1775756"/>
            <a:ext cx="6433969" cy="316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Monitoring engagement in unhealthy activities 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Health providers can intervene if required</a:t>
            </a:r>
            <a:endParaRPr lang="en-US" sz="15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Tracking physical health goals by monitoring engagement in healthy activities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5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Health providers can measure progress and change goals if required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Identifying dangerous or risky sequences of activities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5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Action can be taken if dangerous activity sequences</a:t>
            </a: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5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are found (e.g., driving after taking </a:t>
            </a: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certain types of medication)</a:t>
            </a:r>
            <a:endParaRPr lang="en-US" sz="15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B288D1-4D23-2D04-C6BF-1C4B9E8786EA}"/>
              </a:ext>
            </a:extLst>
          </p:cNvPr>
          <p:cNvSpPr txBox="1"/>
          <p:nvPr/>
        </p:nvSpPr>
        <p:spPr>
          <a:xfrm>
            <a:off x="8907600" y="2951112"/>
            <a:ext cx="146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Image</a:t>
            </a:r>
          </a:p>
        </p:txBody>
      </p:sp>
      <p:pic>
        <p:nvPicPr>
          <p:cNvPr id="2" name="Picture 1" descr="A screen shot of a television screen&#10;&#10;Description automatically generated">
            <a:extLst>
              <a:ext uri="{FF2B5EF4-FFF2-40B4-BE49-F238E27FC236}">
                <a16:creationId xmlns:a16="http://schemas.microsoft.com/office/drawing/2014/main" id="{3CB49AEC-B63D-345D-3ADD-EE36CF2510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1" t="311" r="15260" b="48113"/>
          <a:stretch/>
        </p:blipFill>
        <p:spPr>
          <a:xfrm>
            <a:off x="8058905" y="1839959"/>
            <a:ext cx="3088944" cy="42214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1265F2-7D41-D17D-9581-CCFD90EE4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B8564A7-B9D5-406F-A4F8-DEA23CA061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0000" y="908720"/>
            <a:ext cx="8542867" cy="475151"/>
          </a:xfrm>
        </p:spPr>
        <p:txBody>
          <a:bodyPr/>
          <a:lstStyle/>
          <a:p>
            <a:r>
              <a:rPr lang="en-US" dirty="0"/>
              <a:t>APPLICATIONS OF VISUALISATION 2</a:t>
            </a:r>
          </a:p>
        </p:txBody>
      </p:sp>
    </p:spTree>
    <p:extLst>
      <p:ext uri="{BB962C8B-B14F-4D97-AF65-F5344CB8AC3E}">
        <p14:creationId xmlns:p14="http://schemas.microsoft.com/office/powerpoint/2010/main" val="2652697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6FDF3-D1A6-3E25-B2A3-6F8F3B465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>
            <a:extLst>
              <a:ext uri="{FF2B5EF4-FFF2-40B4-BE49-F238E27FC236}">
                <a16:creationId xmlns:a16="http://schemas.microsoft.com/office/drawing/2014/main" id="{15142691-1F5E-8F94-F977-7ADDE6CEF668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215E00-1AEB-8944-C35E-B3A5C9C7A9FE}"/>
              </a:ext>
            </a:extLst>
          </p:cNvPr>
          <p:cNvSpPr/>
          <p:nvPr/>
        </p:nvSpPr>
        <p:spPr>
          <a:xfrm>
            <a:off x="7929154" y="1775756"/>
            <a:ext cx="3348446" cy="4349836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971A6-F32A-BADC-B4FF-7FEB115B3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26</a:t>
            </a:fld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072B2A-4118-A72F-5666-2F33DF8EEC30}"/>
              </a:ext>
            </a:extLst>
          </p:cNvPr>
          <p:cNvSpPr txBox="1"/>
          <p:nvPr/>
        </p:nvSpPr>
        <p:spPr>
          <a:xfrm>
            <a:off x="849086" y="1775756"/>
            <a:ext cx="6433969" cy="393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Routine identification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health provider can check if their patient is taking medication at regular times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poor routines are found, the patient can be guided to healthier habits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Comparing behaviour of demographic groups 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Health providers can assess average age-specific or gender-specific behaviour to more effectively support the needs of their patient </a:t>
            </a:r>
            <a:endParaRPr lang="en-US" sz="14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Tracking mental health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Health providers can monitor socializing activities and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then make plans to increase their patient’s day-to-day social activities to improve their mental wellbeing</a:t>
            </a:r>
            <a:endParaRPr lang="en-US" sz="14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0ED46A-4611-360A-A640-7A7C66357A69}"/>
              </a:ext>
            </a:extLst>
          </p:cNvPr>
          <p:cNvSpPr txBox="1"/>
          <p:nvPr/>
        </p:nvSpPr>
        <p:spPr>
          <a:xfrm>
            <a:off x="8907600" y="2951112"/>
            <a:ext cx="146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Image</a:t>
            </a:r>
          </a:p>
        </p:txBody>
      </p:sp>
      <p:pic>
        <p:nvPicPr>
          <p:cNvPr id="2" name="Picture 1" descr="A screen shot of a television screen&#10;&#10;Description automatically generated">
            <a:extLst>
              <a:ext uri="{FF2B5EF4-FFF2-40B4-BE49-F238E27FC236}">
                <a16:creationId xmlns:a16="http://schemas.microsoft.com/office/drawing/2014/main" id="{2346103E-1D7E-17B8-5BC3-E6E01EA86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1" t="311" r="15260" b="48113"/>
          <a:stretch/>
        </p:blipFill>
        <p:spPr>
          <a:xfrm>
            <a:off x="8058905" y="1839959"/>
            <a:ext cx="3088944" cy="42214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9EC8148-D4F5-6DDF-21A0-5D440F552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CD7625-5164-493A-DA12-02A7D99AC7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0000" y="908720"/>
            <a:ext cx="8542867" cy="475151"/>
          </a:xfrm>
        </p:spPr>
        <p:txBody>
          <a:bodyPr/>
          <a:lstStyle/>
          <a:p>
            <a:r>
              <a:rPr lang="en-US" dirty="0"/>
              <a:t>APPLICATIONS OF VISUALISATION 2</a:t>
            </a:r>
          </a:p>
        </p:txBody>
      </p:sp>
    </p:spTree>
    <p:extLst>
      <p:ext uri="{BB962C8B-B14F-4D97-AF65-F5344CB8AC3E}">
        <p14:creationId xmlns:p14="http://schemas.microsoft.com/office/powerpoint/2010/main" val="821580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A4097-BF2B-D21E-04A9-894B23F28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81B62-323E-0444-474B-73B13BC51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0A5EE-C203-83CC-0EBB-2C2E3A87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27</a:t>
            </a:fld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911BF-C077-41E1-1CAE-EC71867FF0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0000" y="908720"/>
            <a:ext cx="8542867" cy="475151"/>
          </a:xfrm>
        </p:spPr>
        <p:txBody>
          <a:bodyPr/>
          <a:lstStyle/>
          <a:p>
            <a:r>
              <a:rPr lang="en-US" dirty="0"/>
              <a:t>IMPLICATIONS – SIGNIFICANCE OF WORK</a:t>
            </a:r>
          </a:p>
        </p:txBody>
      </p:sp>
      <p:sp>
        <p:nvSpPr>
          <p:cNvPr id="6" name="Content Placeholder 37">
            <a:extLst>
              <a:ext uri="{FF2B5EF4-FFF2-40B4-BE49-F238E27FC236}">
                <a16:creationId xmlns:a16="http://schemas.microsoft.com/office/drawing/2014/main" id="{B8EE19FA-26A6-9533-09C2-EFC7FE3A4E4B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6E073-29FE-A389-9291-E8145E4D72E3}"/>
              </a:ext>
            </a:extLst>
          </p:cNvPr>
          <p:cNvSpPr txBox="1"/>
          <p:nvPr/>
        </p:nvSpPr>
        <p:spPr>
          <a:xfrm>
            <a:off x="849086" y="1775756"/>
            <a:ext cx="6433969" cy="360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Spatial and temporal movement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an elderly person in their own home can be recorded and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visualised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through activity-by-activity and aggregated views</a:t>
            </a:r>
          </a:p>
          <a:p>
            <a:pPr algn="just">
              <a:lnSpc>
                <a:spcPct val="150000"/>
              </a:lnSpc>
            </a:pP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Allows health providers to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gain personalized insights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into the spatial and temporal aspects of the daily behaviour of their patients</a:t>
            </a:r>
          </a:p>
          <a:p>
            <a:pPr algn="just">
              <a:lnSpc>
                <a:spcPct val="150000"/>
              </a:lnSpc>
            </a:pP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Facilitates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customized support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an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individual patient’s needs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their own safety when living independently</a:t>
            </a:r>
          </a:p>
          <a:p>
            <a:pPr algn="just">
              <a:lnSpc>
                <a:spcPct val="150000"/>
              </a:lnSpc>
            </a:pP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informs the future design of assistive technology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DAA202-6C77-9430-3766-477A932022DF}"/>
              </a:ext>
            </a:extLst>
          </p:cNvPr>
          <p:cNvSpPr/>
          <p:nvPr/>
        </p:nvSpPr>
        <p:spPr>
          <a:xfrm>
            <a:off x="8179444" y="4000690"/>
            <a:ext cx="2520000" cy="1720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463F59-A152-2DA8-3180-ECC8C8759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319" y="4294740"/>
            <a:ext cx="2202250" cy="113269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4D62FA-A358-1ECA-DC77-719A0BB493B4}"/>
              </a:ext>
            </a:extLst>
          </p:cNvPr>
          <p:cNvSpPr/>
          <p:nvPr/>
        </p:nvSpPr>
        <p:spPr>
          <a:xfrm>
            <a:off x="8179444" y="2043710"/>
            <a:ext cx="2520330" cy="17197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CF690D-3623-9CD2-155A-A8373492A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094" y="2194696"/>
            <a:ext cx="1619028" cy="141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01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28</a:t>
            </a:fld>
            <a:endParaRPr lang="en-AU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165857"/>
              </p:ext>
            </p:extLst>
          </p:nvPr>
        </p:nvGraphicFramePr>
        <p:xfrm>
          <a:off x="731838" y="1601039"/>
          <a:ext cx="10757796" cy="4261314"/>
        </p:xfrm>
        <a:graphic>
          <a:graphicData uri="http://schemas.openxmlformats.org/drawingml/2006/table">
            <a:tbl>
              <a:tblPr firstRow="1" bandRow="1">
                <a:effectLst/>
                <a:tableStyleId>{18603FDC-E32A-4AB5-989C-0864C3EAD2B8}</a:tableStyleId>
              </a:tblPr>
              <a:tblGrid>
                <a:gridCol w="3585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852">
                <a:tc>
                  <a:txBody>
                    <a:bodyPr/>
                    <a:lstStyle/>
                    <a:p>
                      <a:pPr marL="720725" indent="0" algn="l"/>
                      <a:r>
                        <a:rPr lang="en-US" sz="1600" dirty="0"/>
                        <a:t>GAPS IN DATASET</a:t>
                      </a:r>
                    </a:p>
                  </a:txBody>
                  <a:tcPr marT="46800" marB="93600" anchor="ctr">
                    <a:lnL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806450" indent="0" algn="l"/>
                      <a:r>
                        <a:rPr lang="en-US" sz="1600" dirty="0"/>
                        <a:t>IMAGE QUALITY</a:t>
                      </a:r>
                    </a:p>
                  </a:txBody>
                  <a:tcPr marT="46800" marB="93600" anchor="ctr">
                    <a:lnL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720725" indent="0" algn="l"/>
                      <a:r>
                        <a:rPr lang="en-US" sz="1600" dirty="0"/>
                        <a:t>MINIMAL DATASET</a:t>
                      </a:r>
                    </a:p>
                  </a:txBody>
                  <a:tcPr marT="46800" marB="93600" anchor="ctr">
                    <a:lnL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1462">
                <a:tc>
                  <a:txBody>
                    <a:bodyPr/>
                    <a:lstStyle/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articipants were allowed to stop recording or delete images</a:t>
                      </a:r>
                    </a:p>
                    <a:p>
                      <a:pPr algn="just"/>
                      <a:endParaRPr lang="en-US" sz="16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Sometimes they forgot to begin recording again</a:t>
                      </a:r>
                      <a:r>
                        <a:rPr lang="en-US" sz="16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AU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T="72000" marB="118800">
                    <a:lnL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Poor image quality from dark areas or camera facing a wall</a:t>
                      </a:r>
                      <a:endParaRPr lang="en-US" sz="16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AU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AU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AU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AU" sz="1400" dirty="0">
                        <a:solidFill>
                          <a:schemeClr val="tx1"/>
                        </a:solidFill>
                      </a:endParaRPr>
                    </a:p>
                  </a:txBody>
                  <a:tcPr marT="72000" marB="118800">
                    <a:lnL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 24 participants in the dataset and recording period was less than 24 hours</a:t>
                      </a:r>
                    </a:p>
                    <a:p>
                      <a:pPr algn="just"/>
                      <a:endParaRPr lang="en-US" sz="16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Difficult to determine average behaviour</a:t>
                      </a:r>
                      <a:endParaRPr lang="en-US" sz="16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72000" marB="118800">
                    <a:lnL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C2286D05-64D0-F00D-BDF8-EEEE8FD7E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118F5AF-1576-4EA3-8239-0EE280F7C7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0000" y="908720"/>
            <a:ext cx="8542867" cy="475151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1BB45E-D1AB-EA1B-326F-4D6422CF4536}"/>
              </a:ext>
            </a:extLst>
          </p:cNvPr>
          <p:cNvSpPr/>
          <p:nvPr/>
        </p:nvSpPr>
        <p:spPr>
          <a:xfrm>
            <a:off x="970857" y="5056068"/>
            <a:ext cx="3075297" cy="689235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B20C92D-FBCA-6F3B-FD56-571B44793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22" y="5137852"/>
            <a:ext cx="2892965" cy="5256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ECD18A7-839C-5AB7-A637-52687C6100C5}"/>
              </a:ext>
            </a:extLst>
          </p:cNvPr>
          <p:cNvSpPr/>
          <p:nvPr/>
        </p:nvSpPr>
        <p:spPr>
          <a:xfrm>
            <a:off x="5402237" y="4705665"/>
            <a:ext cx="1387523" cy="1059570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E8A39C-1625-7DBA-C4B1-14285A92B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49" y="4807384"/>
            <a:ext cx="1228300" cy="856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B0CED3D-1A6D-489A-EF3B-B2CC7C36155F}"/>
              </a:ext>
            </a:extLst>
          </p:cNvPr>
          <p:cNvSpPr/>
          <p:nvPr/>
        </p:nvSpPr>
        <p:spPr>
          <a:xfrm>
            <a:off x="8939282" y="4705665"/>
            <a:ext cx="1387523" cy="1059570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CD68B48-1B8F-CAD7-76F1-EE4E4FEBB8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9"/>
          <a:stretch/>
        </p:blipFill>
        <p:spPr>
          <a:xfrm>
            <a:off x="9073302" y="4910865"/>
            <a:ext cx="1111820" cy="6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4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1FB7E-02F3-423F-E2CB-BCC53FBA2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9E89F-8408-1DE5-7FBC-F058C672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29</a:t>
            </a:fld>
            <a:endParaRPr lang="en-AU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476ADF4-5AD1-C258-FD3B-67D6DB0E3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11477"/>
              </p:ext>
            </p:extLst>
          </p:nvPr>
        </p:nvGraphicFramePr>
        <p:xfrm>
          <a:off x="731838" y="1601039"/>
          <a:ext cx="10757796" cy="4261314"/>
        </p:xfrm>
        <a:graphic>
          <a:graphicData uri="http://schemas.openxmlformats.org/drawingml/2006/table">
            <a:tbl>
              <a:tblPr firstRow="1" bandRow="1">
                <a:effectLst/>
                <a:tableStyleId>{18603FDC-E32A-4AB5-989C-0864C3EAD2B8}</a:tableStyleId>
              </a:tblPr>
              <a:tblGrid>
                <a:gridCol w="3585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852">
                <a:tc>
                  <a:txBody>
                    <a:bodyPr/>
                    <a:lstStyle/>
                    <a:p>
                      <a:pPr marL="720725" indent="0" algn="l"/>
                      <a:r>
                        <a:rPr lang="en-US" sz="1200" dirty="0"/>
                        <a:t>REAL-TIME DATA PROCESSING AND VISUALISATION</a:t>
                      </a:r>
                    </a:p>
                  </a:txBody>
                  <a:tcPr marT="46800" marB="93600" anchor="ctr">
                    <a:lnL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806450" indent="0" algn="l"/>
                      <a:r>
                        <a:rPr lang="en-US" sz="1200" dirty="0"/>
                        <a:t>AUTOMATING FALL HAZARD AND LOCATION RECOGNITION</a:t>
                      </a:r>
                    </a:p>
                  </a:txBody>
                  <a:tcPr marT="46800" marB="93600" anchor="ctr">
                    <a:lnL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720725" indent="0" algn="l"/>
                      <a:r>
                        <a:rPr lang="en-US" sz="1200" dirty="0"/>
                        <a:t>ADDITIONAL VISUALISATION METHODS</a:t>
                      </a:r>
                    </a:p>
                  </a:txBody>
                  <a:tcPr marT="46800" marB="93600" anchor="ctr">
                    <a:lnL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1462">
                <a:tc>
                  <a:txBody>
                    <a:bodyPr/>
                    <a:lstStyle/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learning model would also require real-time processing</a:t>
                      </a:r>
                    </a:p>
                    <a:p>
                      <a:pPr algn="just"/>
                      <a:endParaRPr lang="en-US" sz="16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Real-time data and visualisation could be displayed through a web application</a:t>
                      </a:r>
                      <a:endParaRPr lang="en-US" sz="16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AU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T="72000" marB="118800">
                    <a:lnL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Currently, location  and fall hazard data must be entered manually</a:t>
                      </a:r>
                    </a:p>
                    <a:p>
                      <a:pPr algn="just"/>
                      <a:endParaRPr lang="en-US" sz="16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learning model could be improved to recognize common features of locations and fall hazards</a:t>
                      </a:r>
                      <a:endParaRPr lang="en-US" sz="16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AU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AU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AU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AU" sz="1400" dirty="0">
                        <a:solidFill>
                          <a:schemeClr val="tx1"/>
                        </a:solidFill>
                      </a:endParaRPr>
                    </a:p>
                  </a:txBody>
                  <a:tcPr marT="72000" marB="118800">
                    <a:lnL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Improving methods of visualising the participant data improves data analysis process</a:t>
                      </a:r>
                      <a:endParaRPr lang="en-US" sz="16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72000" marB="118800">
                    <a:lnL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3C4C7C11-82EA-5E7C-BF9E-F2C2F862E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CD416B0-9E71-3EEC-347E-A135568B7D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0000" y="908720"/>
            <a:ext cx="8542867" cy="475151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9E978-130B-9667-4F9D-B3A3893F249C}"/>
              </a:ext>
            </a:extLst>
          </p:cNvPr>
          <p:cNvPicPr>
            <a:picLocks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09" y="1710101"/>
            <a:ext cx="432000" cy="432000"/>
          </a:xfrm>
          <a:prstGeom prst="rect">
            <a:avLst/>
          </a:prstGeom>
        </p:spPr>
      </p:pic>
      <p:pic>
        <p:nvPicPr>
          <p:cNvPr id="6" name="Picture 5" descr="Machine learning 01&quot; Icon - Download for free – Iconduck">
            <a:extLst>
              <a:ext uri="{FF2B5EF4-FFF2-40B4-BE49-F238E27FC236}">
                <a16:creationId xmlns:a16="http://schemas.microsoft.com/office/drawing/2014/main" id="{22E3E39A-0F82-6764-194E-D23AD2B2A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772" y="1710101"/>
            <a:ext cx="432000" cy="41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ta visualization - Free networking icons">
            <a:extLst>
              <a:ext uri="{FF2B5EF4-FFF2-40B4-BE49-F238E27FC236}">
                <a16:creationId xmlns:a16="http://schemas.microsoft.com/office/drawing/2014/main" id="{7299A0DE-7CE2-5D31-22E3-6C3C1BEC5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084" y="1672038"/>
            <a:ext cx="508025" cy="5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74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7">
            <a:extLst>
              <a:ext uri="{FF2B5EF4-FFF2-40B4-BE49-F238E27FC236}">
                <a16:creationId xmlns:a16="http://schemas.microsoft.com/office/drawing/2014/main" id="{63A7D6CA-509D-7972-D371-921395D21EF0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779090"/>
            <a:ext cx="8458276" cy="648000"/>
          </a:xfrm>
        </p:spPr>
        <p:txBody>
          <a:bodyPr/>
          <a:lstStyle/>
          <a:p>
            <a:r>
              <a:rPr lang="en-US" dirty="0"/>
              <a:t>Motivation for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</a:t>
            </a:fld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7678DD-67AF-B393-750C-B61857529BEA}"/>
              </a:ext>
            </a:extLst>
          </p:cNvPr>
          <p:cNvSpPr/>
          <p:nvPr/>
        </p:nvSpPr>
        <p:spPr>
          <a:xfrm>
            <a:off x="1470672" y="3004728"/>
            <a:ext cx="1440000" cy="14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9AE20A-E342-6E14-D4D0-5854091C7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64" y="3245988"/>
            <a:ext cx="1191016" cy="9574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39DAFE1-91A9-456F-D4A5-4AF82A2885B3}"/>
              </a:ext>
            </a:extLst>
          </p:cNvPr>
          <p:cNvSpPr/>
          <p:nvPr/>
        </p:nvSpPr>
        <p:spPr>
          <a:xfrm>
            <a:off x="1264397" y="4534781"/>
            <a:ext cx="18525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Elderly population growing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4931B0-ABD5-6232-7297-B4FE8C9F84A2}"/>
              </a:ext>
            </a:extLst>
          </p:cNvPr>
          <p:cNvSpPr/>
          <p:nvPr/>
        </p:nvSpPr>
        <p:spPr>
          <a:xfrm>
            <a:off x="3417093" y="4507580"/>
            <a:ext cx="1440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in 6 Australians are 65 or older </a:t>
            </a:r>
            <a:r>
              <a:rPr lang="en-US" sz="1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(Reference: [31])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A430E91-6109-3AED-344C-CAB7CFAB0490}"/>
              </a:ext>
            </a:extLst>
          </p:cNvPr>
          <p:cNvSpPr/>
          <p:nvPr/>
        </p:nvSpPr>
        <p:spPr>
          <a:xfrm>
            <a:off x="3420319" y="3004730"/>
            <a:ext cx="1440000" cy="14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" name="Picture 4" descr="Graphic, in, info, six icon - Download on Iconfinder">
            <a:extLst>
              <a:ext uri="{FF2B5EF4-FFF2-40B4-BE49-F238E27FC236}">
                <a16:creationId xmlns:a16="http://schemas.microsoft.com/office/drawing/2014/main" id="{DC08A4D1-E32D-426B-B658-490DABB9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154" y="3139565"/>
            <a:ext cx="1170329" cy="117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9E71CA-038E-777E-D884-6953C59B9476}"/>
              </a:ext>
            </a:extLst>
          </p:cNvPr>
          <p:cNvSpPr/>
          <p:nvPr/>
        </p:nvSpPr>
        <p:spPr>
          <a:xfrm>
            <a:off x="5273448" y="4534781"/>
            <a:ext cx="163303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Many choose to live independently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04DBC48-F939-CDE7-0695-9B627849E43A}"/>
              </a:ext>
            </a:extLst>
          </p:cNvPr>
          <p:cNvSpPr/>
          <p:nvPr/>
        </p:nvSpPr>
        <p:spPr>
          <a:xfrm>
            <a:off x="5369966" y="3004730"/>
            <a:ext cx="1440000" cy="14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0BF9AD4-59FB-C67F-F86C-B0AF96310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263" y="3233667"/>
            <a:ext cx="1237888" cy="9821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04B5930-9534-59CF-6D60-19F4D9963639}"/>
              </a:ext>
            </a:extLst>
          </p:cNvPr>
          <p:cNvSpPr/>
          <p:nvPr/>
        </p:nvSpPr>
        <p:spPr>
          <a:xfrm>
            <a:off x="7147744" y="4534781"/>
            <a:ext cx="178373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Concern for their safety increases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BC2B9F1-A0E7-83DE-0AA4-CB9B1DAE7643}"/>
              </a:ext>
            </a:extLst>
          </p:cNvPr>
          <p:cNvSpPr/>
          <p:nvPr/>
        </p:nvSpPr>
        <p:spPr>
          <a:xfrm>
            <a:off x="7319613" y="3004730"/>
            <a:ext cx="1440000" cy="14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6" name="Picture 6" descr="Line-Graph Icons - Free SVG &amp; PNG Line-Graph Images - Noun Project">
            <a:extLst>
              <a:ext uri="{FF2B5EF4-FFF2-40B4-BE49-F238E27FC236}">
                <a16:creationId xmlns:a16="http://schemas.microsoft.com/office/drawing/2014/main" id="{3C97BEDA-982F-1D01-377E-79FEC72A2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098" y="3156214"/>
            <a:ext cx="1137029" cy="113702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170B92D-29D6-CBB8-DC9E-296CC82FEADB}"/>
              </a:ext>
            </a:extLst>
          </p:cNvPr>
          <p:cNvSpPr/>
          <p:nvPr/>
        </p:nvSpPr>
        <p:spPr>
          <a:xfrm>
            <a:off x="9275225" y="3004728"/>
            <a:ext cx="1440000" cy="14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116AFD2-86C5-2A39-DF17-F38FB0F7D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2010" y="3325691"/>
            <a:ext cx="1146429" cy="9237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0577E9B-D98C-C1B8-AB99-864034187936}"/>
              </a:ext>
            </a:extLst>
          </p:cNvPr>
          <p:cNvSpPr/>
          <p:nvPr/>
        </p:nvSpPr>
        <p:spPr>
          <a:xfrm>
            <a:off x="9103355" y="4537103"/>
            <a:ext cx="1783737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Need for AT research, hence overarching project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1046C2-653C-DE92-6DE1-9D80889D9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/>
          <a:p>
            <a:r>
              <a:rPr lang="en-AU" dirty="0"/>
              <a:t>AT – Assistive Technology</a:t>
            </a:r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30</a:t>
            </a:fld>
            <a:endParaRPr lang="en-AU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632922"/>
              </p:ext>
            </p:extLst>
          </p:nvPr>
        </p:nvGraphicFramePr>
        <p:xfrm>
          <a:off x="731838" y="1601039"/>
          <a:ext cx="10754768" cy="4261314"/>
        </p:xfrm>
        <a:graphic>
          <a:graphicData uri="http://schemas.openxmlformats.org/drawingml/2006/table">
            <a:tbl>
              <a:tblPr firstRow="1" bandRow="1">
                <a:effectLst/>
                <a:tableStyleId>{18603FDC-E32A-4AB5-989C-0864C3EAD2B8}</a:tableStyleId>
              </a:tblPr>
              <a:tblGrid>
                <a:gridCol w="5377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7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9852">
                <a:tc>
                  <a:txBody>
                    <a:bodyPr/>
                    <a:lstStyle/>
                    <a:p>
                      <a:pPr marL="720725" indent="0" algn="l"/>
                      <a:r>
                        <a:rPr lang="en-US" sz="1600" dirty="0"/>
                        <a:t>ACHIEVEMENT</a:t>
                      </a:r>
                    </a:p>
                  </a:txBody>
                  <a:tcPr marT="46800" marB="93600" anchor="ctr">
                    <a:lnL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806450" indent="0" algn="l"/>
                      <a:r>
                        <a:rPr lang="en-US" sz="1600" dirty="0"/>
                        <a:t>FUTURE IMPROVEMENTS</a:t>
                      </a:r>
                    </a:p>
                  </a:txBody>
                  <a:tcPr marT="46800" marB="93600" anchor="ctr">
                    <a:lnL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1462">
                <a:tc>
                  <a:txBody>
                    <a:bodyPr/>
                    <a:lstStyle/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Designed</a:t>
                      </a:r>
                      <a:r>
                        <a:rPr lang="en-US" sz="16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</a:t>
                      </a:r>
                      <a:r>
                        <a:rPr lang="en-US" sz="16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developed an algorithm to visualise spatio-tempora</a:t>
                      </a:r>
                      <a:r>
                        <a:rPr lang="en-US" sz="16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 ADL data through an aggregated and individual activity view</a:t>
                      </a:r>
                    </a:p>
                    <a:p>
                      <a:pPr algn="just"/>
                      <a:endParaRPr lang="en-US" sz="16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Successfully fulfilled</a:t>
                      </a:r>
                      <a:r>
                        <a:rPr lang="en-US" sz="16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aim and objectives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AU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T="72000" marB="118800">
                    <a:lnL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 solution is not completely ready for regular real-world use</a:t>
                      </a:r>
                    </a:p>
                    <a:p>
                      <a:pPr algn="just"/>
                      <a:endParaRPr lang="en-US" sz="16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Requires automated location and fall hazard detection to be scaled up</a:t>
                      </a:r>
                    </a:p>
                    <a:p>
                      <a:pPr algn="just"/>
                      <a:endParaRPr lang="en-US" sz="16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Requires further testing of larger datasets (with respect to both the total recording duration and number of patients involved)</a:t>
                      </a:r>
                    </a:p>
                    <a:p>
                      <a:pPr algn="just"/>
                      <a:endParaRPr lang="en-US" sz="16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Could be enhanced by real-time data processing/visualisation and implementing additional  visualisation methods</a:t>
                      </a:r>
                      <a:endParaRPr lang="en-US" sz="16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72000" marB="118800">
                    <a:lnL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12E6B3E2-EA78-167A-5388-261D8856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79090"/>
            <a:ext cx="8458276" cy="6480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C6347F9-0FEA-F8D2-659A-4047EC5A69F2}"/>
              </a:ext>
            </a:extLst>
          </p:cNvPr>
          <p:cNvPicPr>
            <a:picLocks/>
          </p:cNvPicPr>
          <p:nvPr/>
        </p:nvPicPr>
        <p:blipFill>
          <a:blip r:embed="rId2" cstate="print">
            <a:duotone>
              <a:prstClr val="black"/>
              <a:srgbClr val="D6D2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44" y="1687475"/>
            <a:ext cx="432000" cy="432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6F980D1-B2EF-2A57-BE86-2C41AB4DC916}"/>
              </a:ext>
            </a:extLst>
          </p:cNvPr>
          <p:cNvPicPr>
            <a:picLocks/>
          </p:cNvPicPr>
          <p:nvPr/>
        </p:nvPicPr>
        <p:blipFill>
          <a:blip r:embed="rId3" cstate="print">
            <a:duotone>
              <a:prstClr val="black"/>
              <a:srgbClr val="D6D2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31" y="1730379"/>
            <a:ext cx="432000" cy="4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4B8C01-4FD9-6A11-5E08-E25CB8B95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144" y="4418926"/>
            <a:ext cx="3951312" cy="895428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DC05C98-ED2D-457A-1E55-0AF69BA1A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48789"/>
            <a:ext cx="5376597" cy="797666"/>
          </a:xfrm>
        </p:spPr>
        <p:txBody>
          <a:bodyPr/>
          <a:lstStyle/>
          <a:p>
            <a:r>
              <a:rPr lang="en-AU" dirty="0"/>
              <a:t>ADL – Activities of Daily Living</a:t>
            </a:r>
          </a:p>
          <a:p>
            <a:r>
              <a:rPr lang="en-AU" dirty="0"/>
              <a:t>ST – Spatio-Temporal</a:t>
            </a:r>
          </a:p>
          <a:p>
            <a:r>
              <a:rPr lang="en-AU" dirty="0"/>
              <a:t>AT – Assistive Technology</a:t>
            </a:r>
          </a:p>
        </p:txBody>
      </p:sp>
    </p:spTree>
    <p:extLst>
      <p:ext uri="{BB962C8B-B14F-4D97-AF65-F5344CB8AC3E}">
        <p14:creationId xmlns:p14="http://schemas.microsoft.com/office/powerpoint/2010/main" val="65264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639120" y="2708920"/>
            <a:ext cx="2290760" cy="648000"/>
          </a:xfrm>
        </p:spPr>
        <p:txBody>
          <a:bodyPr/>
          <a:lstStyle/>
          <a:p>
            <a:r>
              <a:rPr lang="en-AU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31792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FA84F-26DE-7FCF-503C-0A651ABF5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9D088F-2B91-C9B2-6CE9-518FF8DA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584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67B32-6A7C-47B2-FAF7-B5CE14155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>
            <a:extLst>
              <a:ext uri="{FF2B5EF4-FFF2-40B4-BE49-F238E27FC236}">
                <a16:creationId xmlns:a16="http://schemas.microsoft.com/office/drawing/2014/main" id="{088D278D-0BD7-C70E-43BF-262AF0E31BEC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66047-7DBB-3E6A-EB97-78C92252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33</a:t>
            </a:fld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2F37F3-FBF4-B6D7-F4E2-1733CC2F512E}"/>
              </a:ext>
            </a:extLst>
          </p:cNvPr>
          <p:cNvSpPr txBox="1"/>
          <p:nvPr/>
        </p:nvSpPr>
        <p:spPr>
          <a:xfrm>
            <a:off x="849086" y="1775756"/>
            <a:ext cx="10546795" cy="359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1" dirty="0"/>
              <a:t>[1] Yin, K., Harms, T., Ho, K., Rapport, F., </a:t>
            </a:r>
            <a:r>
              <a:rPr lang="en-AU" sz="900" b="1" dirty="0" err="1"/>
              <a:t>Vagholkar</a:t>
            </a:r>
            <a:r>
              <a:rPr lang="en-AU" sz="900" b="1" dirty="0"/>
              <a:t>, S., </a:t>
            </a:r>
            <a:r>
              <a:rPr lang="en-AU" sz="900" b="1" dirty="0" err="1"/>
              <a:t>Laranjo</a:t>
            </a:r>
            <a:r>
              <a:rPr lang="en-AU" sz="900" b="1" dirty="0"/>
              <a:t>, L., </a:t>
            </a:r>
            <a:r>
              <a:rPr lang="en-AU" sz="900" b="1" dirty="0" err="1"/>
              <a:t>Coiera</a:t>
            </a:r>
            <a:r>
              <a:rPr lang="en-AU" sz="900" b="1" dirty="0"/>
              <a:t>, E., </a:t>
            </a:r>
            <a:r>
              <a:rPr lang="en-AU" sz="900" b="1" dirty="0" err="1"/>
              <a:t>Gershuny</a:t>
            </a:r>
            <a:r>
              <a:rPr lang="en-AU" sz="900" b="1" dirty="0"/>
              <a:t>, J., &amp; Lau, A. Y. S. (2018). Patient work from a context and time use perspective: A mixed-methods study protocol. BMJ Open, 8(12), e022163. </a:t>
            </a:r>
            <a:r>
              <a:rPr lang="en-AU" sz="9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https://doi.org/10.1136/bmjopen-2018-022163</a:t>
            </a:r>
            <a:endParaRPr lang="en-AU" sz="900" b="1" dirty="0"/>
          </a:p>
          <a:p>
            <a:br>
              <a:rPr lang="en-AU" sz="900" b="1" dirty="0"/>
            </a:br>
            <a:r>
              <a:rPr lang="en-AU" sz="900" b="1" dirty="0"/>
              <a:t>[2] Xiong, H., Phan, H. N., Yin, K., </a:t>
            </a:r>
            <a:r>
              <a:rPr lang="en-AU" sz="900" b="1" dirty="0" err="1"/>
              <a:t>Berkovsky</a:t>
            </a:r>
            <a:r>
              <a:rPr lang="en-AU" sz="900" b="1" dirty="0"/>
              <a:t>, S., Jung, J., &amp; Lau, A. Y. S. (2022). Identifying daily activities of patient work for type 2 diabetes and co-morbidities: A deep learning and wearable camera approach. Journal of the American Medical Informatics Association: JAMIA, 29(8), 1400–1408. </a:t>
            </a:r>
            <a:r>
              <a:rPr lang="en-AU" sz="9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https://doi.org/10.1093/jamia/ocac071</a:t>
            </a:r>
            <a:endParaRPr lang="en-AU" sz="900" b="1" dirty="0"/>
          </a:p>
          <a:p>
            <a:br>
              <a:rPr lang="en-AU" sz="900" b="1" dirty="0"/>
            </a:br>
            <a:r>
              <a:rPr lang="en-AU" sz="900" b="1" dirty="0"/>
              <a:t>[3] </a:t>
            </a:r>
            <a:r>
              <a:rPr lang="en-US" sz="900" b="1" dirty="0"/>
              <a:t>Ammar, M., (2023). Investigating Risks in Elder Australians: Image Analysis Based on Context and Routines.</a:t>
            </a:r>
          </a:p>
          <a:p>
            <a:br>
              <a:rPr lang="en-AU" sz="900" b="1" dirty="0"/>
            </a:br>
            <a:r>
              <a:rPr lang="en-AU" sz="900" b="1" dirty="0"/>
              <a:t>[4] Thakur, N., &amp; Han, C. Y. (2021). A review of assistive technologies for activities of daily living of elderly. </a:t>
            </a:r>
            <a:r>
              <a:rPr lang="en-AU" sz="9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https://doi.org/10.48550/ARXIV.2106.12183</a:t>
            </a:r>
            <a:endParaRPr lang="en-AU" sz="900" b="1" dirty="0"/>
          </a:p>
          <a:p>
            <a:br>
              <a:rPr lang="en-AU" sz="900" b="1" dirty="0"/>
            </a:br>
            <a:r>
              <a:rPr lang="en-AU" sz="900" b="1" dirty="0"/>
              <a:t>[5] Cheung, D., Joe, P., Nadeem, M., Akhtar, S., &amp; Aslam, M. H. (2022). Low cost intelligent computer vision based assistive technology for elderly people. Mehran University Research Journal of Engineering and Technology, 41(4), 106. </a:t>
            </a:r>
            <a:r>
              <a:rPr lang="en-AU" sz="9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https://doi.org/10.22581/muet1982.2204.11</a:t>
            </a:r>
            <a:endParaRPr lang="en-AU" sz="900" b="1" dirty="0"/>
          </a:p>
          <a:p>
            <a:br>
              <a:rPr lang="en-AU" sz="900" b="1" dirty="0"/>
            </a:br>
            <a:r>
              <a:rPr lang="en-AU" sz="900" b="1" dirty="0"/>
              <a:t>[6] Clap ́es, A., Pardo, `A., Pujol Vila, O., &amp; Escalera, S. (2018). Action detection fusing multiple Kinects and a WIMU: An application to in-home assistive technology for the elderly. Machine Vision and Applications, 29(5), 765–788. </a:t>
            </a:r>
            <a:r>
              <a:rPr lang="en-AU" sz="9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https://doi.org/10.1007/s00138-018-0931-1</a:t>
            </a:r>
            <a:endParaRPr lang="en-AU" sz="900" b="1" dirty="0"/>
          </a:p>
          <a:p>
            <a:endParaRPr lang="en-AU" sz="900" b="1" dirty="0"/>
          </a:p>
          <a:p>
            <a:r>
              <a:rPr lang="en-AU" sz="900" b="1" dirty="0"/>
              <a:t>[7] Ranieri, C. M., MacLeod, S., Dragone, M., Vargas, P. A., &amp; Romero , R. A. F. (2021). Activity recognition for ambient assisted living with videos, inertial units and ambient sensors. Sensors, 21(3), 768. </a:t>
            </a:r>
            <a:r>
              <a:rPr lang="en-AU" sz="9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https://doi.org/10.3390/s21030768</a:t>
            </a:r>
            <a:endParaRPr lang="en-AU" sz="900" b="1" dirty="0"/>
          </a:p>
          <a:p>
            <a:br>
              <a:rPr lang="en-AU" sz="900" b="1" dirty="0"/>
            </a:br>
            <a:r>
              <a:rPr lang="en-AU" sz="900" b="1" dirty="0"/>
              <a:t>[8] Holthe, T., </a:t>
            </a:r>
            <a:r>
              <a:rPr lang="en-AU" sz="900" b="1" dirty="0" err="1"/>
              <a:t>Halvorsrud</a:t>
            </a:r>
            <a:r>
              <a:rPr lang="en-AU" sz="900" b="1" dirty="0"/>
              <a:t>, L., &amp; Lund, A. (2022). Digital assistive technology to support everyday living in community-dwelling older adults with mild cognitive impairment and dementia. Clinical Interventions in Aging, Volume 17, 519–544. </a:t>
            </a:r>
            <a:r>
              <a:rPr lang="en-AU" sz="90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https://doi.org/10.2147/CIA.S357860</a:t>
            </a:r>
            <a:endParaRPr lang="en-AU" sz="900" b="1" dirty="0"/>
          </a:p>
          <a:p>
            <a:br>
              <a:rPr lang="en-AU" sz="900" b="1" dirty="0"/>
            </a:br>
            <a:r>
              <a:rPr lang="en-AU" sz="900" b="1" dirty="0"/>
              <a:t>[9] Camp, N., Lewis, M., Hunter, K., Johnston, J., Zecca, M., Di Nuovo, A., &amp; </a:t>
            </a:r>
            <a:r>
              <a:rPr lang="en-AU" sz="900" b="1" dirty="0" err="1"/>
              <a:t>Magistro</a:t>
            </a:r>
            <a:r>
              <a:rPr lang="en-AU" sz="900" b="1" dirty="0"/>
              <a:t>, D. (2021). Technology used to recognize activities of daily living in community-dwelling older adults. International Journal of Environmental Research and Public Health, 18(1), 163. </a:t>
            </a:r>
            <a:r>
              <a:rPr lang="en-AU" sz="900" b="1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https://doi.org/10.3390/ijerph18010163</a:t>
            </a:r>
            <a:r>
              <a:rPr lang="en-AU" sz="900" b="1" dirty="0"/>
              <a:t> </a:t>
            </a:r>
          </a:p>
          <a:p>
            <a:pPr algn="just">
              <a:lnSpc>
                <a:spcPct val="150000"/>
              </a:lnSpc>
            </a:pPr>
            <a:endParaRPr lang="en-US" sz="9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1D863C4-848D-048A-7CBE-02C99DF7C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79090"/>
            <a:ext cx="8458276" cy="6480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004812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EEB2A-ADAB-EC00-8FA9-EDF232E91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>
            <a:extLst>
              <a:ext uri="{FF2B5EF4-FFF2-40B4-BE49-F238E27FC236}">
                <a16:creationId xmlns:a16="http://schemas.microsoft.com/office/drawing/2014/main" id="{D4CA704D-4391-510C-43BA-4AF25504642A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0F4C4-1A6C-2C3D-D8E1-A7B737BF7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34</a:t>
            </a:fld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32F40C-BFB6-41A2-789F-DA7F15C9F2E9}"/>
              </a:ext>
            </a:extLst>
          </p:cNvPr>
          <p:cNvSpPr txBox="1"/>
          <p:nvPr/>
        </p:nvSpPr>
        <p:spPr>
          <a:xfrm>
            <a:off x="849086" y="1775756"/>
            <a:ext cx="10546795" cy="4013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[10] Patel, A., &amp; Shah, J. (2020). Real-time human behaviour monitoring using hybrid ambient</a:t>
            </a:r>
            <a:r>
              <a:rPr lang="en-AU" sz="900" b="1" dirty="0"/>
              <a:t> assisted living framework. Journal of Reliable Intelligent Environments, 6(2), 95–106. </a:t>
            </a:r>
            <a:r>
              <a:rPr lang="en-AU" sz="9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https://doi.org/10.1007/s40860-020-00100-7</a:t>
            </a:r>
            <a:r>
              <a:rPr lang="en-AU" sz="900" b="1" dirty="0"/>
              <a:t> </a:t>
            </a:r>
          </a:p>
          <a:p>
            <a:br>
              <a:rPr lang="en-AU" sz="900" b="1" dirty="0"/>
            </a:br>
            <a:r>
              <a:rPr lang="en-AU" sz="900" b="1" dirty="0"/>
              <a:t>[11] Ahanathapillai, V., Amor, J. D., &amp; James, C. J. (2015). Assistive technology to monitor activity, health and wellbeing in old age: The wrist wearable unit in the USEFIL project. Technology and Disability, 27(1,2), 17–29. </a:t>
            </a:r>
            <a:r>
              <a:rPr lang="en-AU" sz="9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https://doi.org/10.3233/TAD-150425</a:t>
            </a:r>
            <a:endParaRPr lang="en-AU" sz="900" b="1" dirty="0"/>
          </a:p>
          <a:p>
            <a:br>
              <a:rPr lang="en-AU" sz="900" b="1" dirty="0"/>
            </a:br>
            <a:r>
              <a:rPr lang="en-AU" sz="900" b="1" dirty="0"/>
              <a:t>[12] Chifu, V. R., Pop, C. B., </a:t>
            </a:r>
            <a:r>
              <a:rPr lang="en-AU" sz="900" b="1" dirty="0" err="1"/>
              <a:t>Demjen</a:t>
            </a:r>
            <a:r>
              <a:rPr lang="en-AU" sz="900" b="1" dirty="0"/>
              <a:t>, D., </a:t>
            </a:r>
            <a:r>
              <a:rPr lang="en-AU" sz="900" b="1" dirty="0" err="1"/>
              <a:t>Socaci</a:t>
            </a:r>
            <a:r>
              <a:rPr lang="en-AU" sz="900" b="1" dirty="0"/>
              <a:t>, R., </a:t>
            </a:r>
            <a:r>
              <a:rPr lang="en-AU" sz="900" b="1" dirty="0" err="1"/>
              <a:t>Todea</a:t>
            </a:r>
            <a:r>
              <a:rPr lang="en-AU" sz="900" b="1" dirty="0"/>
              <a:t>, D., Antal, M., </a:t>
            </a:r>
            <a:r>
              <a:rPr lang="en-AU" sz="900" b="1" dirty="0" err="1"/>
              <a:t>Cioara</a:t>
            </a:r>
            <a:r>
              <a:rPr lang="en-AU" sz="900" b="1" dirty="0"/>
              <a:t>, T., </a:t>
            </a:r>
            <a:r>
              <a:rPr lang="en-AU" sz="900" b="1" dirty="0" err="1"/>
              <a:t>Anghel</a:t>
            </a:r>
            <a:r>
              <a:rPr lang="en-AU" sz="900" b="1" dirty="0"/>
              <a:t>, I., &amp; Antal, C. (2022). Identifying and monitoring the daily routine of seniors living at home. Sensors, 22(3), 992. </a:t>
            </a:r>
            <a:r>
              <a:rPr lang="en-AU" sz="9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https://doi.org/10.3390/s22030992</a:t>
            </a:r>
            <a:endParaRPr lang="en-AU" sz="900" b="1" dirty="0"/>
          </a:p>
          <a:p>
            <a:br>
              <a:rPr lang="en-AU" sz="900" b="1" dirty="0"/>
            </a:br>
            <a:r>
              <a:rPr lang="en-AU" sz="900" b="1" dirty="0"/>
              <a:t>[13] Lee, R., Luo, J., Le, C. H., Phan, P. A., Le, T., &amp; Le, M. H. (2018). Assistive technologies for the older people: Physical activity monitoring and fall detection. In T. Vo Van, T. A. Nguyen Le, &amp; T. Nguyen Duc (Eds.), 6th International Conference on the Development of Biomedical Engineering in Vietnam (BME6) (pp. 661–665). Springer. </a:t>
            </a:r>
            <a:r>
              <a:rPr lang="en-AU" sz="9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https://doi.org/10.1007/978-981-10-4361-1113</a:t>
            </a:r>
            <a:r>
              <a:rPr lang="en-AU" sz="900" b="1" dirty="0"/>
              <a:t> </a:t>
            </a:r>
          </a:p>
          <a:p>
            <a:br>
              <a:rPr lang="en-AU" sz="900" b="1" dirty="0"/>
            </a:br>
            <a:r>
              <a:rPr lang="en-AU" sz="900" b="1" dirty="0"/>
              <a:t>[14] Bellagente, P., Crema, C., </a:t>
            </a:r>
            <a:r>
              <a:rPr lang="en-AU" sz="900" b="1" dirty="0" err="1"/>
              <a:t>Depari</a:t>
            </a:r>
            <a:r>
              <a:rPr lang="en-AU" sz="900" b="1" dirty="0"/>
              <a:t>, A., Ferrari, P., </a:t>
            </a:r>
            <a:r>
              <a:rPr lang="en-AU" sz="900" b="1" dirty="0" err="1"/>
              <a:t>Flammini</a:t>
            </a:r>
            <a:r>
              <a:rPr lang="en-AU" sz="900" b="1" dirty="0"/>
              <a:t>, A., Lanfranchi, G., Lenzi, G., </a:t>
            </a:r>
            <a:r>
              <a:rPr lang="en-AU" sz="900" b="1" dirty="0" err="1"/>
              <a:t>Maddiona</a:t>
            </a:r>
            <a:r>
              <a:rPr lang="en-AU" sz="900" b="1" dirty="0"/>
              <a:t>, M., Rinaldi, S., </a:t>
            </a:r>
            <a:r>
              <a:rPr lang="en-AU" sz="900" b="1" dirty="0" err="1"/>
              <a:t>Sisinni</a:t>
            </a:r>
            <a:r>
              <a:rPr lang="en-AU" sz="900" b="1" dirty="0"/>
              <a:t>, E., &amp; </a:t>
            </a:r>
            <a:r>
              <a:rPr lang="en-AU" sz="900" b="1" dirty="0" err="1"/>
              <a:t>Ziliani</a:t>
            </a:r>
            <a:r>
              <a:rPr lang="en-AU" sz="900" b="1" dirty="0"/>
              <a:t>, G. (2018). Remote and non-invasive monitoring of elderly in a smart city context. 2018 IEEE Sensors Applications Symposium (SAS), 1–6. </a:t>
            </a:r>
            <a:r>
              <a:rPr lang="en-AU" sz="9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https://doi.org/10.1109/SAS.2018.8336732</a:t>
            </a:r>
            <a:endParaRPr lang="en-AU" sz="900" b="1" dirty="0"/>
          </a:p>
          <a:p>
            <a:br>
              <a:rPr lang="en-AU" sz="900" b="1" dirty="0"/>
            </a:br>
            <a:r>
              <a:rPr lang="en-AU" sz="900" b="1" dirty="0"/>
              <a:t>[15] Kim, K., Jalal, A., &amp; Mahmood, M. (2019). Vision-based human activity recognition system using depth silhouettes: A smart home system for monitoring the residents. Journal of Electrical Engineering &amp; Technology, 14(6), 2567–2573. </a:t>
            </a:r>
            <a:r>
              <a:rPr lang="en-AU" sz="9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https://doi.org/10.1007/s42835-019-00278-8</a:t>
            </a:r>
            <a:endParaRPr lang="en-AU" sz="900" b="1" dirty="0"/>
          </a:p>
          <a:p>
            <a:br>
              <a:rPr lang="en-AU" sz="900" b="1" dirty="0"/>
            </a:br>
            <a:r>
              <a:rPr lang="en-AU" sz="900" b="1" dirty="0"/>
              <a:t>[16] De Miguel, K., </a:t>
            </a:r>
            <a:r>
              <a:rPr lang="en-AU" sz="900" b="1" dirty="0" err="1"/>
              <a:t>Brunete</a:t>
            </a:r>
            <a:r>
              <a:rPr lang="en-AU" sz="900" b="1" dirty="0"/>
              <a:t>, A., Hernando, M., &amp; </a:t>
            </a:r>
            <a:r>
              <a:rPr lang="en-AU" sz="900" b="1" dirty="0" err="1"/>
              <a:t>Gambao</a:t>
            </a:r>
            <a:r>
              <a:rPr lang="en-AU" sz="900" b="1" dirty="0"/>
              <a:t>, E. (2017). Home camera-based fall detection system for the elderly. Sensors, 17(12), 2864. </a:t>
            </a:r>
            <a:r>
              <a:rPr lang="en-AU" sz="90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https://doi.org/10.3390/s17122864</a:t>
            </a:r>
            <a:endParaRPr lang="en-AU" sz="900" b="1" dirty="0"/>
          </a:p>
          <a:p>
            <a:br>
              <a:rPr lang="en-AU" sz="900" b="1" dirty="0"/>
            </a:br>
            <a:r>
              <a:rPr lang="en-AU" sz="900" b="1" dirty="0"/>
              <a:t>[17] Martinez-Martin, E., &amp; Costa, A. (2021). Assistive technology for elderly care: An overview. IEEE Access, 9, 92420–92430. </a:t>
            </a:r>
            <a:r>
              <a:rPr lang="en-AU" sz="900" b="1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https://doi.org/10.1109/ACCESS.2021.3092407</a:t>
            </a:r>
            <a:endParaRPr lang="en-AU" sz="900" b="1" dirty="0"/>
          </a:p>
          <a:p>
            <a:br>
              <a:rPr lang="en-AU" sz="900" b="1" dirty="0"/>
            </a:br>
            <a:r>
              <a:rPr lang="en-AU" sz="900" b="1" dirty="0"/>
              <a:t>[18] Ong, S. K., Shen, Y., Zhang, J., &amp; Nee, A. Y. C. (2011). Augmented reality in assistive technology and rehabilitation engineering. In B. </a:t>
            </a:r>
            <a:r>
              <a:rPr lang="en-AU" sz="900" b="1" dirty="0" err="1"/>
              <a:t>Furht</a:t>
            </a:r>
            <a:r>
              <a:rPr lang="en-AU" sz="900" b="1" dirty="0"/>
              <a:t> (Ed.), Handbook of Augmented Reality (pp. 603–630). Springer. </a:t>
            </a:r>
            <a:r>
              <a:rPr lang="en-AU" sz="900" b="1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https://doi.org/10.1007/978-1-4614-0064-6_28</a:t>
            </a:r>
            <a:endParaRPr lang="en-AU" sz="900" b="1" dirty="0"/>
          </a:p>
          <a:p>
            <a:br>
              <a:rPr lang="en-AU" sz="900" b="1" dirty="0"/>
            </a:br>
            <a:r>
              <a:rPr lang="en-AU" sz="900" b="1" dirty="0"/>
              <a:t>[19] Ando, B., Baglio, S., </a:t>
            </a:r>
            <a:r>
              <a:rPr lang="en-AU" sz="900" b="1" dirty="0" err="1"/>
              <a:t>Castorina</a:t>
            </a:r>
            <a:r>
              <a:rPr lang="en-AU" sz="900" b="1" dirty="0"/>
              <a:t>, S., Crispino, R., &amp; </a:t>
            </a:r>
            <a:r>
              <a:rPr lang="en-AU" sz="900" b="1" dirty="0" err="1"/>
              <a:t>Marletta</a:t>
            </a:r>
            <a:r>
              <a:rPr lang="en-AU" sz="900" b="1" dirty="0"/>
              <a:t>, V. (2020). An assistive technology solution for user activity monitoring exploiting passive </a:t>
            </a:r>
            <a:r>
              <a:rPr lang="en-AU" sz="900" b="1" dirty="0" err="1"/>
              <a:t>rfid</a:t>
            </a:r>
            <a:r>
              <a:rPr lang="en-AU" sz="900" b="1" dirty="0"/>
              <a:t>. Sensors, 20(17), 4954. </a:t>
            </a:r>
            <a:r>
              <a:rPr lang="en-AU" sz="900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https://doi.org/10.3390/s20174954</a:t>
            </a:r>
            <a:r>
              <a:rPr lang="en-AU" sz="900" b="1" dirty="0"/>
              <a:t> </a:t>
            </a:r>
          </a:p>
          <a:p>
            <a:pPr algn="just">
              <a:lnSpc>
                <a:spcPct val="150000"/>
              </a:lnSpc>
            </a:pPr>
            <a:endParaRPr lang="en-US" sz="9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36A780-340A-EBC2-2843-7E448714C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79090"/>
            <a:ext cx="8458276" cy="6480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398945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D5C8F-0AC6-425F-7714-13E533A9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>
            <a:extLst>
              <a:ext uri="{FF2B5EF4-FFF2-40B4-BE49-F238E27FC236}">
                <a16:creationId xmlns:a16="http://schemas.microsoft.com/office/drawing/2014/main" id="{1D8103C3-D20D-B0B1-7AFB-E47404A9E900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077A3-B4CC-689C-533B-7E84A283B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35</a:t>
            </a:fld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533D45-1AE8-E9E7-3B36-3BC8D2CD9E58}"/>
              </a:ext>
            </a:extLst>
          </p:cNvPr>
          <p:cNvSpPr txBox="1"/>
          <p:nvPr/>
        </p:nvSpPr>
        <p:spPr>
          <a:xfrm>
            <a:off x="849086" y="1775756"/>
            <a:ext cx="10546795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1" dirty="0"/>
              <a:t>[20] Aloulou, H., Mokhtari, M., </a:t>
            </a:r>
            <a:r>
              <a:rPr lang="en-AU" sz="900" b="1" dirty="0" err="1"/>
              <a:t>Tiberghien</a:t>
            </a:r>
            <a:r>
              <a:rPr lang="en-AU" sz="900" b="1" dirty="0"/>
              <a:t>, T., Biswas, J., </a:t>
            </a:r>
            <a:r>
              <a:rPr lang="en-AU" sz="900" b="1" dirty="0" err="1"/>
              <a:t>Phua</a:t>
            </a:r>
            <a:r>
              <a:rPr lang="en-AU" sz="900" b="1" dirty="0"/>
              <a:t>, C., Kenneth Lin, J. H., &amp; Yap, P. (2013). Deployment of assistive living technology in a nursing home environment: Methods and lessons learned. BMC Medical Informatics and Decision Making, 13(1), 42. </a:t>
            </a:r>
            <a:r>
              <a:rPr lang="en-AU" sz="9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https://doi.org/10.1186/1472-6947-13-42</a:t>
            </a:r>
            <a:endParaRPr lang="en-AU" sz="900" b="1" dirty="0"/>
          </a:p>
          <a:p>
            <a:br>
              <a:rPr lang="en-AU" sz="900" b="1" dirty="0"/>
            </a:br>
            <a:r>
              <a:rPr lang="en-AU" sz="900" b="1" dirty="0"/>
              <a:t>[21] Yu, C., &amp; He, Z.-C. (2017). Analysing the spatial-temporal characteristics of bus travel demand using the heat map. Journal of Transport Geography, 58, 247–255. </a:t>
            </a:r>
            <a:r>
              <a:rPr lang="en-AU" sz="9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https://doi.org/10.1016/j.jtrangeo.2016.11.009</a:t>
            </a:r>
            <a:r>
              <a:rPr lang="en-AU" sz="900" b="1" dirty="0"/>
              <a:t> </a:t>
            </a:r>
          </a:p>
          <a:p>
            <a:br>
              <a:rPr lang="en-AU" sz="900" b="1" dirty="0"/>
            </a:br>
            <a:r>
              <a:rPr lang="en-AU" sz="900" b="1" dirty="0"/>
              <a:t>[22] Olawoyin, A. M., Leung, C. K., &amp; </a:t>
            </a:r>
            <a:r>
              <a:rPr lang="en-AU" sz="900" b="1" dirty="0" err="1"/>
              <a:t>Cuzzocrea</a:t>
            </a:r>
            <a:r>
              <a:rPr lang="en-AU" sz="900" b="1" dirty="0"/>
              <a:t>, A. (2021). Privacy-preserving publishing and visualization of spatial-temporal information. 2021 IEEE International Conference on Big Data (Big Data), 5420–5429. </a:t>
            </a:r>
            <a:r>
              <a:rPr lang="en-AU" sz="9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https://doi.org/10.1109/BigData52589.2021.9671564</a:t>
            </a:r>
            <a:endParaRPr lang="en-AU" sz="900" b="1" dirty="0"/>
          </a:p>
          <a:p>
            <a:br>
              <a:rPr lang="en-AU" sz="900" b="1" dirty="0"/>
            </a:br>
            <a:r>
              <a:rPr lang="en-AU" sz="900" b="1" dirty="0"/>
              <a:t>[23] Dhont, M., </a:t>
            </a:r>
            <a:r>
              <a:rPr lang="en-AU" sz="900" b="1" dirty="0" err="1"/>
              <a:t>Tsiporkova</a:t>
            </a:r>
            <a:r>
              <a:rPr lang="en-AU" sz="900" b="1" dirty="0"/>
              <a:t>, E., </a:t>
            </a:r>
            <a:r>
              <a:rPr lang="en-AU" sz="900" b="1" dirty="0" err="1"/>
              <a:t>Tourw</a:t>
            </a:r>
            <a:r>
              <a:rPr lang="en-AU" sz="900" b="1" dirty="0"/>
              <a:t> ́e, T., &amp; </a:t>
            </a:r>
            <a:r>
              <a:rPr lang="en-AU" sz="900" b="1" dirty="0" err="1"/>
              <a:t>Gonz</a:t>
            </a:r>
            <a:r>
              <a:rPr lang="en-AU" sz="900" b="1" dirty="0"/>
              <a:t> ́</a:t>
            </a:r>
            <a:r>
              <a:rPr lang="en-AU" sz="900" b="1" dirty="0" err="1"/>
              <a:t>alez-Deleito</a:t>
            </a:r>
            <a:r>
              <a:rPr lang="en-AU" sz="900" b="1" dirty="0"/>
              <a:t>, N. (2020). Visual analytics for extracting trends from spatio-temporal data. In V. Lemaire, S. Malinowski, A. Bagnall, T. </a:t>
            </a:r>
            <a:r>
              <a:rPr lang="en-AU" sz="900" b="1" dirty="0" err="1"/>
              <a:t>Guyet</a:t>
            </a:r>
            <a:r>
              <a:rPr lang="en-AU" sz="900" b="1" dirty="0"/>
              <a:t>, R. </a:t>
            </a:r>
            <a:r>
              <a:rPr lang="en-AU" sz="900" b="1" dirty="0" err="1"/>
              <a:t>Tavenard</a:t>
            </a:r>
            <a:r>
              <a:rPr lang="en-AU" sz="900" b="1" dirty="0"/>
              <a:t>, &amp; G. </a:t>
            </a:r>
            <a:r>
              <a:rPr lang="en-AU" sz="900" b="1" dirty="0" err="1"/>
              <a:t>Ifrim</a:t>
            </a:r>
            <a:r>
              <a:rPr lang="en-AU" sz="900" b="1" dirty="0"/>
              <a:t> (Eds.), Advanced Analytics and Learning on Temporal Data (pp. 122–137). Springer International Publishing. </a:t>
            </a:r>
            <a:r>
              <a:rPr lang="en-AU" sz="9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https://doi.org/10.1007/978-3-030-65742-0_9</a:t>
            </a:r>
            <a:endParaRPr lang="en-AU" sz="900" b="1" dirty="0"/>
          </a:p>
          <a:p>
            <a:br>
              <a:rPr lang="en-AU" sz="900" b="1" dirty="0"/>
            </a:br>
            <a:r>
              <a:rPr lang="en-AU" sz="900" b="1" dirty="0"/>
              <a:t>[24] Surian, D., Kim, V., Menon, R., Dunn, A. G., </a:t>
            </a:r>
            <a:r>
              <a:rPr lang="en-AU" sz="900" b="1" dirty="0" err="1"/>
              <a:t>Sintchenko</a:t>
            </a:r>
            <a:r>
              <a:rPr lang="en-AU" sz="900" b="1" dirty="0"/>
              <a:t>, V., &amp; </a:t>
            </a:r>
            <a:r>
              <a:rPr lang="en-AU" sz="900" b="1" dirty="0" err="1"/>
              <a:t>Coiera</a:t>
            </a:r>
            <a:r>
              <a:rPr lang="en-AU" sz="900" b="1" dirty="0"/>
              <a:t>, E. (2019). Tracking a moving user in indoor environments using Bluetooth low energy beacons. Journal of Biomedical Informatics, 98, 103288. </a:t>
            </a:r>
            <a:r>
              <a:rPr lang="en-AU" sz="9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https://doi.org/10.1016/j.jbi.2019.103288</a:t>
            </a:r>
            <a:endParaRPr lang="en-AU" sz="900" b="1" dirty="0"/>
          </a:p>
          <a:p>
            <a:br>
              <a:rPr lang="en-AU" sz="900" b="1" dirty="0"/>
            </a:br>
            <a:r>
              <a:rPr lang="en-AU" sz="900" b="1" dirty="0"/>
              <a:t>[25] Bach, B., </a:t>
            </a:r>
            <a:r>
              <a:rPr lang="en-AU" sz="900" b="1" dirty="0" err="1"/>
              <a:t>Dragicevic</a:t>
            </a:r>
            <a:r>
              <a:rPr lang="en-AU" sz="900" b="1" dirty="0"/>
              <a:t>, P., Archambault, D., Hurter, C., &amp; </a:t>
            </a:r>
            <a:r>
              <a:rPr lang="en-AU" sz="900" b="1" dirty="0" err="1"/>
              <a:t>Carpendale</a:t>
            </a:r>
            <a:r>
              <a:rPr lang="en-AU" sz="900" b="1" dirty="0"/>
              <a:t>, S. (2017). A descriptive framework for temporal data visualizations based on generalized space-time cubes. Computer Graphics Forum, 36(6), 36–61. </a:t>
            </a:r>
            <a:r>
              <a:rPr lang="en-AU" sz="9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https://doi.org/10.1111/cgf.12804</a:t>
            </a:r>
            <a:endParaRPr lang="en-AU" sz="900" b="1" dirty="0"/>
          </a:p>
          <a:p>
            <a:br>
              <a:rPr lang="en-AU" sz="900" b="1" dirty="0"/>
            </a:br>
            <a:r>
              <a:rPr lang="en-AU" sz="900" b="1" dirty="0"/>
              <a:t>[26] Liu, D., Xu, P., &amp; Ren, L. (2019). </a:t>
            </a:r>
            <a:r>
              <a:rPr lang="en-AU" sz="900" b="1" dirty="0" err="1"/>
              <a:t>Tpflow</a:t>
            </a:r>
            <a:r>
              <a:rPr lang="en-AU" sz="900" b="1" dirty="0"/>
              <a:t>: Progressive partition and multidimensional pattern extraction for large-scale spatio-temporal data analysis. IEEE Transactions on Visualization and Computer Graphics, 25(1), 1–11. </a:t>
            </a:r>
            <a:r>
              <a:rPr lang="en-AU" sz="90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https://doi.org/10.1109/TVCG.2018.2865018</a:t>
            </a:r>
            <a:endParaRPr lang="en-AU" sz="900" b="1" dirty="0"/>
          </a:p>
          <a:p>
            <a:br>
              <a:rPr lang="en-AU" sz="900" b="1" dirty="0"/>
            </a:br>
            <a:r>
              <a:rPr lang="en-AU" sz="900" b="1" dirty="0"/>
              <a:t>[27] Petrich, L., Jin, J., Dehghan, M., &amp; </a:t>
            </a:r>
            <a:r>
              <a:rPr lang="en-AU" sz="900" b="1" dirty="0" err="1"/>
              <a:t>Jagersand</a:t>
            </a:r>
            <a:r>
              <a:rPr lang="en-AU" sz="900" b="1" dirty="0"/>
              <a:t>, M. (2022). A quantitative analysis of activities of daily living: Insights into improving functional independence with assistive robotics. 2022 International Conference on Robotics and Automation (ICRA), 6999–7006. </a:t>
            </a:r>
            <a:r>
              <a:rPr lang="en-AU" sz="900" b="1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https://doi.org/10.1109/ICRA46639.2022.9811960</a:t>
            </a:r>
            <a:r>
              <a:rPr lang="en-AU" sz="900" b="1" dirty="0"/>
              <a:t> </a:t>
            </a:r>
          </a:p>
          <a:p>
            <a:br>
              <a:rPr lang="en-AU" sz="900" b="1" dirty="0"/>
            </a:br>
            <a:r>
              <a:rPr lang="en-AU" sz="900" b="1" dirty="0"/>
              <a:t>[28] Stucki, R. A., </a:t>
            </a:r>
            <a:r>
              <a:rPr lang="en-AU" sz="900" b="1" dirty="0" err="1"/>
              <a:t>Urwyler</a:t>
            </a:r>
            <a:r>
              <a:rPr lang="en-AU" sz="900" b="1" dirty="0"/>
              <a:t>, P., Rampa, L., M ̈</a:t>
            </a:r>
            <a:r>
              <a:rPr lang="en-AU" sz="900" b="1" dirty="0" err="1"/>
              <a:t>uri</a:t>
            </a:r>
            <a:r>
              <a:rPr lang="en-AU" sz="900" b="1" dirty="0"/>
              <a:t>, R., </a:t>
            </a:r>
            <a:r>
              <a:rPr lang="en-AU" sz="900" b="1" dirty="0" err="1"/>
              <a:t>Mosimann</a:t>
            </a:r>
            <a:r>
              <a:rPr lang="en-AU" sz="900" b="1" dirty="0"/>
              <a:t>, U. P., &amp; Nef, T. (2014). A web-based non-intrusive ambient system to measure and classify activities of daily living. Journal of Medical Internet Research, 16(7), e3465. </a:t>
            </a:r>
            <a:r>
              <a:rPr lang="en-AU" sz="900" b="1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https://doi.org/10.2196/jmir.3465</a:t>
            </a:r>
            <a:endParaRPr lang="en-AU" sz="900" b="1" dirty="0"/>
          </a:p>
          <a:p>
            <a:br>
              <a:rPr lang="en-AU" sz="900" b="1" dirty="0"/>
            </a:br>
            <a:r>
              <a:rPr lang="en-US" sz="900" b="1" dirty="0"/>
              <a:t>[29] How to view &amp; sort your apple watch workout history. (2018, May 23). </a:t>
            </a:r>
            <a:r>
              <a:rPr lang="en-US" sz="900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https://www.iphonelife.com/content/how-to-view-sort-your-apple-watch-workout-history</a:t>
            </a:r>
            <a:r>
              <a:rPr lang="en-US" sz="900" b="1" dirty="0"/>
              <a:t>   </a:t>
            </a:r>
            <a:endParaRPr lang="en-AU" sz="900" b="1" dirty="0"/>
          </a:p>
          <a:p>
            <a:endParaRPr lang="en-US" sz="9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5FA853-1BAB-41BD-D91F-A2FD8D7A2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79090"/>
            <a:ext cx="8458276" cy="6480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593202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ECF85-E4C9-F221-F48C-21E1570F3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>
            <a:extLst>
              <a:ext uri="{FF2B5EF4-FFF2-40B4-BE49-F238E27FC236}">
                <a16:creationId xmlns:a16="http://schemas.microsoft.com/office/drawing/2014/main" id="{E396EFAA-95E7-4C8F-2B96-66A1CF0B02C0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189EF-80BF-CE54-9A12-1ABEF1C0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36</a:t>
            </a:fld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0791BC-9711-71CC-1C6A-5B3E385B367D}"/>
              </a:ext>
            </a:extLst>
          </p:cNvPr>
          <p:cNvSpPr txBox="1"/>
          <p:nvPr/>
        </p:nvSpPr>
        <p:spPr>
          <a:xfrm>
            <a:off x="849086" y="1775756"/>
            <a:ext cx="105467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/>
              <a:t>[30] Record a workout on my </a:t>
            </a:r>
            <a:r>
              <a:rPr lang="en-US" sz="900" b="1" dirty="0" err="1"/>
              <a:t>samsung</a:t>
            </a:r>
            <a:r>
              <a:rPr lang="en-US" sz="900" b="1" dirty="0"/>
              <a:t> watch. (n.d.). Samsung Au. Retrieved May 9, 2024, from </a:t>
            </a:r>
            <a:r>
              <a:rPr lang="en-US" sz="9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https://www.samsung.com/au/support/mobile-devices/record-a-workout-on-samsung-watch/</a:t>
            </a:r>
            <a:r>
              <a:rPr lang="en-US" sz="900" b="1" dirty="0"/>
              <a:t> </a:t>
            </a:r>
          </a:p>
          <a:p>
            <a:pPr algn="l"/>
            <a:br>
              <a:rPr lang="en-US" sz="900" b="1" dirty="0"/>
            </a:br>
            <a:r>
              <a:rPr lang="en-US" sz="900" b="1" dirty="0"/>
              <a:t>[31] Older </a:t>
            </a:r>
            <a:r>
              <a:rPr lang="en-US" sz="900" b="1" dirty="0" err="1"/>
              <a:t>australians</a:t>
            </a:r>
            <a:r>
              <a:rPr lang="en-US" sz="900" b="1" dirty="0"/>
              <a:t>, demographic profile. (2023, June 28). Australian Institute of Health and Welfare. </a:t>
            </a:r>
            <a:r>
              <a:rPr lang="en-US" sz="9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https://www.aihw.gov.au/reports/older-people/older-australians/contents/demographic-profile</a:t>
            </a:r>
            <a:r>
              <a:rPr lang="en-US" sz="900" b="1" dirty="0"/>
              <a:t> </a:t>
            </a:r>
          </a:p>
          <a:p>
            <a:pPr algn="l"/>
            <a:endParaRPr lang="en-US" sz="900" b="1" dirty="0"/>
          </a:p>
          <a:p>
            <a:pPr algn="l"/>
            <a:r>
              <a:rPr lang="en-US" sz="900" b="1" dirty="0"/>
              <a:t>[32] Aussies are living longer than ever before, but will this trend continue? (2023, July 11). Australian Institute of Health and Welfare. </a:t>
            </a:r>
            <a:r>
              <a:rPr lang="en-US" sz="9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https://www.aihw.gov.au/news-media/media-releases/2023/2023-july/aussies-are-living-longer-than-ever-before-but-wil</a:t>
            </a:r>
            <a:r>
              <a:rPr lang="en-US" sz="900" b="1" dirty="0"/>
              <a:t> </a:t>
            </a:r>
          </a:p>
          <a:p>
            <a:pPr algn="l"/>
            <a:endParaRPr lang="en-US" sz="900" b="1" dirty="0"/>
          </a:p>
          <a:p>
            <a:r>
              <a:rPr lang="en-AU" sz="900" b="1" dirty="0"/>
              <a:t>[33] </a:t>
            </a:r>
            <a:r>
              <a:rPr lang="en-AU" sz="900" b="1" dirty="0" err="1"/>
              <a:t>Bargiotas</a:t>
            </a:r>
            <a:r>
              <a:rPr lang="en-AU" sz="900" b="1" dirty="0"/>
              <a:t>, I., Wang, D., Mantilla, J., </a:t>
            </a:r>
            <a:r>
              <a:rPr lang="en-AU" sz="900" b="1" dirty="0" err="1"/>
              <a:t>Quijoux</a:t>
            </a:r>
            <a:r>
              <a:rPr lang="en-AU" sz="900" b="1" dirty="0"/>
              <a:t>, F., Moreau, A., Vidal, C., Barrois, R., Nico </a:t>
            </a:r>
            <a:r>
              <a:rPr lang="en-AU" sz="900" b="1" dirty="0" err="1"/>
              <a:t>lai</a:t>
            </a:r>
            <a:r>
              <a:rPr lang="en-AU" sz="900" b="1" dirty="0"/>
              <a:t>, A., </a:t>
            </a:r>
            <a:r>
              <a:rPr lang="en-AU" sz="900" b="1" dirty="0" err="1"/>
              <a:t>Audiffren</a:t>
            </a:r>
            <a:r>
              <a:rPr lang="en-AU" sz="900" b="1" dirty="0"/>
              <a:t>, J., </a:t>
            </a:r>
            <a:r>
              <a:rPr lang="en-AU" sz="900" b="1" dirty="0" err="1"/>
              <a:t>Labourdette</a:t>
            </a:r>
            <a:r>
              <a:rPr lang="en-AU" sz="900" b="1" dirty="0"/>
              <a:t>, C., Bertin-</a:t>
            </a:r>
            <a:r>
              <a:rPr lang="en-AU" sz="900" b="1" dirty="0" err="1"/>
              <a:t>Hugaul</a:t>
            </a:r>
            <a:r>
              <a:rPr lang="en-AU" sz="900" b="1" dirty="0"/>
              <a:t>, F., </a:t>
            </a:r>
            <a:r>
              <a:rPr lang="en-AU" sz="900" b="1" dirty="0" err="1"/>
              <a:t>Oudre</a:t>
            </a:r>
            <a:r>
              <a:rPr lang="en-AU" sz="900" b="1" dirty="0"/>
              <a:t>, L., </a:t>
            </a:r>
            <a:r>
              <a:rPr lang="en-AU" sz="900" b="1" dirty="0" err="1"/>
              <a:t>Buffat</a:t>
            </a:r>
            <a:r>
              <a:rPr lang="en-AU" sz="900" b="1" dirty="0"/>
              <a:t>, S., </a:t>
            </a:r>
            <a:r>
              <a:rPr lang="en-AU" sz="900" b="1" dirty="0" err="1"/>
              <a:t>Yelnik</a:t>
            </a:r>
            <a:r>
              <a:rPr lang="en-AU" sz="900" b="1" dirty="0"/>
              <a:t>, A., Ricard, D., </a:t>
            </a:r>
            <a:r>
              <a:rPr lang="en-AU" sz="900" b="1" dirty="0" err="1"/>
              <a:t>Vayatis</a:t>
            </a:r>
            <a:r>
              <a:rPr lang="en-AU" sz="900" b="1" dirty="0"/>
              <a:t>, N., &amp; Vidal, P.-P. (2023). Preventing falls: The use of machine learning for the prediction of future falls in individuals without history of fall. Journal of Neurology, 270(2), 618–631. </a:t>
            </a:r>
            <a:r>
              <a:rPr lang="en-AU" sz="9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https://doi.org/10.1007/s00415-022-11251-3</a:t>
            </a:r>
            <a:r>
              <a:rPr lang="en-AU" sz="900" b="1" dirty="0"/>
              <a:t> </a:t>
            </a:r>
          </a:p>
          <a:p>
            <a:endParaRPr lang="en-AU" sz="900" b="1" dirty="0"/>
          </a:p>
          <a:p>
            <a:r>
              <a:rPr lang="en-AU" sz="900" b="1" dirty="0"/>
              <a:t>[34] </a:t>
            </a:r>
            <a:r>
              <a:rPr lang="en-AU" sz="900" b="1" dirty="0" err="1"/>
              <a:t>iang</a:t>
            </a:r>
            <a:r>
              <a:rPr lang="en-AU" sz="900" b="1" dirty="0"/>
              <a:t>, S., Ferreira, J., &amp; Gonzalez, M. C. (2012). Discovering urban spatial-temporal </a:t>
            </a:r>
            <a:r>
              <a:rPr lang="en-AU" sz="900" b="1" dirty="0" err="1"/>
              <a:t>struc</a:t>
            </a:r>
            <a:r>
              <a:rPr lang="en-AU" sz="900" b="1" dirty="0"/>
              <a:t> </a:t>
            </a:r>
            <a:r>
              <a:rPr lang="en-AU" sz="900" b="1" dirty="0" err="1"/>
              <a:t>ture</a:t>
            </a:r>
            <a:r>
              <a:rPr lang="en-AU" sz="900" b="1" dirty="0"/>
              <a:t> from human activity patterns. Proceedings of the ACM SIGKDD International Workshop on Urban Computing, 95–102. </a:t>
            </a:r>
            <a:r>
              <a:rPr lang="en-AU" sz="9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https://doi.org/10.1145/2346496.2346512</a:t>
            </a:r>
            <a:r>
              <a:rPr lang="en-AU" sz="900" b="1" dirty="0"/>
              <a:t> </a:t>
            </a:r>
          </a:p>
          <a:p>
            <a:endParaRPr lang="en-AU" sz="900" b="1" dirty="0"/>
          </a:p>
          <a:p>
            <a:r>
              <a:rPr lang="en-AU" sz="900" b="1" dirty="0"/>
              <a:t>[35] Ahmadian, N., </a:t>
            </a:r>
            <a:r>
              <a:rPr lang="en-AU" sz="900" b="1" dirty="0" err="1"/>
              <a:t>Nazarahari</a:t>
            </a:r>
            <a:r>
              <a:rPr lang="en-AU" sz="900" b="1" dirty="0"/>
              <a:t>, M., Whittaker, J. L., &amp; Rouhani, H. (2020). Quantification of triple single-leg hop test temporospatial parameters: A validated method using body-worn sensors for functional evaluation after knee injury. Sensors, 20(12), 3464. </a:t>
            </a:r>
            <a:r>
              <a:rPr lang="en-AU" sz="9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https://doi.org/10.3390/s20123464</a:t>
            </a:r>
            <a:r>
              <a:rPr lang="en-AU" sz="900" b="1" dirty="0"/>
              <a:t> </a:t>
            </a:r>
          </a:p>
          <a:p>
            <a:endParaRPr lang="en-AU" sz="900" b="1" dirty="0"/>
          </a:p>
          <a:p>
            <a:r>
              <a:rPr lang="en-AU" sz="900" b="1" dirty="0"/>
              <a:t>[36] Zhou, Y., Zia Ur Rehman, R., Hansen, C., </a:t>
            </a:r>
            <a:r>
              <a:rPr lang="en-AU" sz="900" b="1" dirty="0" err="1"/>
              <a:t>Maetzler</a:t>
            </a:r>
            <a:r>
              <a:rPr lang="en-AU" sz="900" b="1" dirty="0"/>
              <a:t>, W., Del Din, S., Rochester, L., Hor </a:t>
            </a:r>
            <a:r>
              <a:rPr lang="en-AU" sz="900" b="1" dirty="0" err="1"/>
              <a:t>tob</a:t>
            </a:r>
            <a:r>
              <a:rPr lang="en-AU" sz="900" b="1" dirty="0"/>
              <a:t>´ </a:t>
            </a:r>
            <a:r>
              <a:rPr lang="en-AU" sz="900" b="1" dirty="0" err="1"/>
              <a:t>agyi</a:t>
            </a:r>
            <a:r>
              <a:rPr lang="en-AU" sz="900" b="1" dirty="0"/>
              <a:t>, T., &amp; </a:t>
            </a:r>
            <a:r>
              <a:rPr lang="en-AU" sz="900" b="1" dirty="0" err="1"/>
              <a:t>Lamoth</a:t>
            </a:r>
            <a:r>
              <a:rPr lang="en-AU" sz="900" b="1" dirty="0"/>
              <a:t>, C. J. C. (2020). Classification of neurological patients to identify fallers based on spatial-temporal gait characteristics measured by a wearable device. Sensors, 20(15), 4098. </a:t>
            </a:r>
            <a:r>
              <a:rPr lang="en-AU" sz="90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https://doi.org/10.3390/s20154098</a:t>
            </a:r>
            <a:r>
              <a:rPr lang="en-AU" sz="900" b="1" dirty="0"/>
              <a:t> </a:t>
            </a:r>
          </a:p>
          <a:p>
            <a:endParaRPr lang="en-AU" sz="900" b="1" dirty="0"/>
          </a:p>
          <a:p>
            <a:r>
              <a:rPr lang="en-AU" sz="900" b="1" dirty="0"/>
              <a:t>[37] Zhang, K., Liu, W., Zhang, J., Li, Z., &amp; Liu, J. (2023). A fall risk assessment model for community-dwelling elderly individuals based on gait parameters. IEEE Access, 11, 120857–120867. </a:t>
            </a:r>
            <a:r>
              <a:rPr lang="en-AU" sz="900" b="1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https://doi.org/10.1109/ACCESS.2023.3327091</a:t>
            </a:r>
            <a:r>
              <a:rPr lang="en-AU" sz="900" b="1" dirty="0"/>
              <a:t> </a:t>
            </a:r>
          </a:p>
          <a:p>
            <a:endParaRPr lang="en-AU" sz="900" b="1" dirty="0"/>
          </a:p>
          <a:p>
            <a:r>
              <a:rPr lang="en-AU" sz="900" b="1" dirty="0"/>
              <a:t>[38] Chen, M., Wang, H., Yu, L., Yeung, E. H. K., Luo, J., Tsui, K.-L., &amp; Zhao, Y. (2022). A systematic review of wearable sensor-based technologies for fall risk assessment in older adults. Sensors (Basel, Switzerland), 22(18), 6752. </a:t>
            </a:r>
            <a:r>
              <a:rPr lang="en-AU" sz="900" b="1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https://doi.org/10.3390/s22186752</a:t>
            </a:r>
            <a:r>
              <a:rPr lang="en-AU" sz="900" b="1" dirty="0"/>
              <a:t> </a:t>
            </a:r>
          </a:p>
          <a:p>
            <a:endParaRPr lang="en-AU" sz="900" b="1" dirty="0"/>
          </a:p>
          <a:p>
            <a:r>
              <a:rPr lang="en-US" sz="900" b="1" dirty="0"/>
              <a:t>[39] Bet, P., Castro, P. C., &amp; Ponti, M. A. (2019). Fall detection and fall risk assessment in older person using wearable sensors: A systematic review. International Journal of Medical Informatics,</a:t>
            </a:r>
            <a:r>
              <a:rPr lang="en-AU" sz="900" b="1" dirty="0"/>
              <a:t> 130, 103946. </a:t>
            </a:r>
            <a:r>
              <a:rPr lang="en-AU" sz="900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https://doi.org/10.1016/j.ijmedinf.2019.08.006</a:t>
            </a:r>
            <a:r>
              <a:rPr lang="en-AU" sz="900" b="1" dirty="0"/>
              <a:t>  </a:t>
            </a:r>
          </a:p>
          <a:p>
            <a:endParaRPr lang="en-US" sz="9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B26E84-B5B3-24D9-7F05-A9728BC3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79090"/>
            <a:ext cx="8458276" cy="6480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205162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4EA30-D9CE-474E-10DB-93F53C6C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>
            <a:extLst>
              <a:ext uri="{FF2B5EF4-FFF2-40B4-BE49-F238E27FC236}">
                <a16:creationId xmlns:a16="http://schemas.microsoft.com/office/drawing/2014/main" id="{6FBCE554-0043-725D-6F5F-0FEC59E688E4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EA6F8-CD34-AFF6-6BF7-4AE9FB70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37</a:t>
            </a:fld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431F38-DAD8-796F-8D91-40FB7E483851}"/>
              </a:ext>
            </a:extLst>
          </p:cNvPr>
          <p:cNvSpPr txBox="1"/>
          <p:nvPr/>
        </p:nvSpPr>
        <p:spPr>
          <a:xfrm>
            <a:off x="849086" y="1775756"/>
            <a:ext cx="1054679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900" b="1" dirty="0"/>
              <a:t>[40] Lockhart, T. E., </a:t>
            </a:r>
            <a:r>
              <a:rPr lang="en-AU" sz="900" b="1" dirty="0" err="1"/>
              <a:t>Soangra</a:t>
            </a:r>
            <a:r>
              <a:rPr lang="en-AU" sz="900" b="1" dirty="0"/>
              <a:t>, R., Yoon, H., Wu, T., Frames, C. W., Weaver, R., &amp; Roberto, K. A. (2021). Prediction of fall risk among community-dwelling older adults using a wearable system. Scientific Reports, 11(1), 20976. </a:t>
            </a:r>
            <a:r>
              <a:rPr lang="en-AU" sz="9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https://doi.org/10.1038/s41598-021-00458-5</a:t>
            </a:r>
            <a:r>
              <a:rPr lang="en-AU" sz="900" b="1" dirty="0"/>
              <a:t> </a:t>
            </a:r>
          </a:p>
          <a:p>
            <a:pPr algn="l"/>
            <a:endParaRPr lang="en-AU" sz="900" b="1" dirty="0"/>
          </a:p>
          <a:p>
            <a:pPr algn="l"/>
            <a:r>
              <a:rPr lang="en-AU" sz="900" b="1" dirty="0"/>
              <a:t>[41] Kang, H., Lee, C., &amp; Kang, S. J. (2023). A smart device for non-invasive ADL estimation through multi-environmental sensor fusion. Scientific Reports, 13(1), 17246. </a:t>
            </a:r>
            <a:r>
              <a:rPr lang="en-AU" sz="9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https://doi.org/10.1038/s41598-023-44436-5</a:t>
            </a:r>
            <a:r>
              <a:rPr lang="en-AU" sz="900" b="1" dirty="0"/>
              <a:t> </a:t>
            </a:r>
          </a:p>
          <a:p>
            <a:pPr algn="l"/>
            <a:endParaRPr lang="en-AU" sz="900" b="1" dirty="0"/>
          </a:p>
          <a:p>
            <a:pPr algn="l"/>
            <a:r>
              <a:rPr lang="en-AU" sz="900" b="1" dirty="0"/>
              <a:t>[42] Steinert, A., Sattler, I., Otte, K., R¨ </a:t>
            </a:r>
            <a:r>
              <a:rPr lang="en-AU" sz="900" b="1" dirty="0" err="1"/>
              <a:t>ohling</a:t>
            </a:r>
            <a:r>
              <a:rPr lang="en-AU" sz="900" b="1" dirty="0"/>
              <a:t>, H., </a:t>
            </a:r>
            <a:r>
              <a:rPr lang="en-AU" sz="900" b="1" dirty="0" err="1"/>
              <a:t>Mansow</a:t>
            </a:r>
            <a:r>
              <a:rPr lang="en-AU" sz="900" b="1" dirty="0"/>
              <a:t>-Model, S., &amp; </a:t>
            </a:r>
            <a:r>
              <a:rPr lang="en-AU" sz="900" b="1" dirty="0" err="1"/>
              <a:t>M¨uller-Werdan</a:t>
            </a:r>
            <a:r>
              <a:rPr lang="en-AU" sz="900" b="1" dirty="0"/>
              <a:t>, U. (2020). Using new camera-based technologies for gait analysis in older adults in comparison to the established </a:t>
            </a:r>
            <a:r>
              <a:rPr lang="en-AU" sz="900" b="1" dirty="0" err="1"/>
              <a:t>gaitrite</a:t>
            </a:r>
            <a:r>
              <a:rPr lang="en-AU" sz="900" b="1" dirty="0"/>
              <a:t> system. Sensors, 20(1), 125. </a:t>
            </a:r>
            <a:r>
              <a:rPr lang="en-AU" sz="9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https://doi.org/10.3390/s20010125</a:t>
            </a:r>
            <a:r>
              <a:rPr lang="en-AU" sz="900" b="1" dirty="0"/>
              <a:t> </a:t>
            </a:r>
          </a:p>
          <a:p>
            <a:pPr algn="l"/>
            <a:endParaRPr lang="en-AU" sz="900" b="1" dirty="0"/>
          </a:p>
          <a:p>
            <a:pPr algn="l"/>
            <a:r>
              <a:rPr lang="en-AU" sz="900" b="1" dirty="0"/>
              <a:t>[43] Ponte, S. V. (2022). Increased fall risk evaluation in the elderly: A video-based approach for gait analysis [</a:t>
            </a:r>
            <a:r>
              <a:rPr lang="en-AU" sz="900" b="1" dirty="0" err="1"/>
              <a:t>masterThesis</a:t>
            </a:r>
            <a:r>
              <a:rPr lang="en-AU" sz="900" b="1" dirty="0"/>
              <a:t>]. </a:t>
            </a:r>
            <a:r>
              <a:rPr lang="en-AU" sz="9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https://repositorio.ul.pt/handle/10451/53903</a:t>
            </a:r>
            <a:r>
              <a:rPr lang="en-AU" sz="900" b="1" dirty="0"/>
              <a:t> </a:t>
            </a:r>
          </a:p>
          <a:p>
            <a:pPr algn="l"/>
            <a:r>
              <a:rPr lang="en-AU" sz="900" b="1" dirty="0"/>
              <a:t> </a:t>
            </a:r>
          </a:p>
          <a:p>
            <a:pPr algn="l"/>
            <a:r>
              <a:rPr lang="en-AU" sz="900" b="1" dirty="0"/>
              <a:t>[44] Ohnishi, K., </a:t>
            </a:r>
            <a:r>
              <a:rPr lang="en-AU" sz="900" b="1" dirty="0" err="1"/>
              <a:t>Kanehira</a:t>
            </a:r>
            <a:r>
              <a:rPr lang="en-AU" sz="900" b="1" dirty="0"/>
              <a:t>, A., </a:t>
            </a:r>
            <a:r>
              <a:rPr lang="en-AU" sz="900" b="1" dirty="0" err="1"/>
              <a:t>Kanezaki</a:t>
            </a:r>
            <a:r>
              <a:rPr lang="en-AU" sz="900" b="1" dirty="0"/>
              <a:t>, A., &amp; Harada, T. (2016). Recognizing activities of daily living with a wrist-mounted camera (arXiv:1511.06783). </a:t>
            </a:r>
            <a:r>
              <a:rPr lang="en-AU" sz="900" b="1" dirty="0" err="1"/>
              <a:t>arXiv</a:t>
            </a:r>
            <a:r>
              <a:rPr lang="en-AU" sz="900" b="1" dirty="0"/>
              <a:t>. </a:t>
            </a:r>
            <a:r>
              <a:rPr lang="en-AU" sz="9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https://arxiv.org/abs/1511.06783</a:t>
            </a:r>
            <a:r>
              <a:rPr lang="en-AU" sz="900" b="1" dirty="0"/>
              <a:t> </a:t>
            </a:r>
          </a:p>
          <a:p>
            <a:pPr algn="l"/>
            <a:endParaRPr lang="en-AU" sz="900" b="1" dirty="0"/>
          </a:p>
          <a:p>
            <a:pPr algn="l"/>
            <a:r>
              <a:rPr lang="en-AU" sz="900" b="1" dirty="0"/>
              <a:t>[45] Aminu, M., &amp; Ahmad, N. A. (2020). Complex chemical data classification and discrimination using locality preserving partial least squares discriminant analysis. ACS Omega, 5(41), 26601–26610. </a:t>
            </a:r>
            <a:r>
              <a:rPr lang="en-AU" sz="9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https://doi.org/10.1021/acsomega.0c03362</a:t>
            </a:r>
            <a:endParaRPr lang="en-AU" sz="900" b="1" dirty="0"/>
          </a:p>
          <a:p>
            <a:pPr algn="l"/>
            <a:endParaRPr lang="en-AU" sz="900" b="1" dirty="0"/>
          </a:p>
          <a:p>
            <a:pPr algn="l"/>
            <a:r>
              <a:rPr lang="en-US" sz="900" b="1" dirty="0"/>
              <a:t>[46] How to sort an arraylist of objects by property in java? (2020, December 28). </a:t>
            </a:r>
            <a:r>
              <a:rPr lang="en-US" sz="900" b="1" dirty="0" err="1"/>
              <a:t>GeeksforGeeks</a:t>
            </a:r>
            <a:r>
              <a:rPr lang="en-US" sz="900" b="1" dirty="0"/>
              <a:t>. </a:t>
            </a:r>
            <a:r>
              <a:rPr lang="en-US" sz="9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https://www.geeksforgeeks.org/how-to-sort-an-arraylist-of-objects-by-property-in-java/</a:t>
            </a:r>
            <a:r>
              <a:rPr lang="en-AU" sz="900" b="1" dirty="0"/>
              <a:t>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08A781-7C09-81EB-5B42-B314EBD5C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79090"/>
            <a:ext cx="8458276" cy="6480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811707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65276-8EF0-B05C-54EA-298DE428B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87C35E-792C-B298-8881-DC7FEBDD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Q&amp;A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9023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ED5EC-ADC4-D3AC-A7BA-42E79BDFF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>
            <a:extLst>
              <a:ext uri="{FF2B5EF4-FFF2-40B4-BE49-F238E27FC236}">
                <a16:creationId xmlns:a16="http://schemas.microsoft.com/office/drawing/2014/main" id="{769AB4CD-5EE4-964B-FDD3-451FDA79DD7D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1B283-9AEA-3BD5-99D5-4CE8F524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39</a:t>
            </a:fld>
            <a:endParaRPr lang="en-A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47E063-CF28-4F83-AFCA-91E43C96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79090"/>
            <a:ext cx="8458276" cy="648000"/>
          </a:xfrm>
        </p:spPr>
        <p:txBody>
          <a:bodyPr/>
          <a:lstStyle/>
          <a:p>
            <a:r>
              <a:rPr lang="en-US" dirty="0"/>
              <a:t>Q&amp;A - Examples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8D584A-CA92-FB98-E32E-FF1EA437ADAC}"/>
              </a:ext>
            </a:extLst>
          </p:cNvPr>
          <p:cNvGrpSpPr/>
          <p:nvPr/>
        </p:nvGrpSpPr>
        <p:grpSpPr>
          <a:xfrm>
            <a:off x="2597220" y="2163381"/>
            <a:ext cx="6997559" cy="3481657"/>
            <a:chOff x="2374710" y="2113924"/>
            <a:chExt cx="6997559" cy="348165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F9DCD76-3EB3-2553-3358-D954BA13C341}"/>
                </a:ext>
              </a:extLst>
            </p:cNvPr>
            <p:cNvSpPr/>
            <p:nvPr/>
          </p:nvSpPr>
          <p:spPr>
            <a:xfrm>
              <a:off x="2374710" y="2113924"/>
              <a:ext cx="6997559" cy="34816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D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58807C-FA67-23AE-C08A-009B6BC53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3488" y="2305913"/>
              <a:ext cx="6520002" cy="309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226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05C83-8025-D354-0093-738D8991C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7">
            <a:extLst>
              <a:ext uri="{FF2B5EF4-FFF2-40B4-BE49-F238E27FC236}">
                <a16:creationId xmlns:a16="http://schemas.microsoft.com/office/drawing/2014/main" id="{F099E649-D5F3-4A8F-451C-F5FEB9660F3D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6A918-3826-4450-A082-B9D629E61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Previous 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95A54-A4DF-83DA-6289-175BF812C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485344"/>
            <a:ext cx="5376597" cy="372656"/>
          </a:xfrm>
        </p:spPr>
        <p:txBody>
          <a:bodyPr/>
          <a:lstStyle/>
          <a:p>
            <a:r>
              <a:rPr lang="en-US" dirty="0"/>
              <a:t>Reference: [1]</a:t>
            </a:r>
          </a:p>
          <a:p>
            <a:r>
              <a:rPr lang="en-AU" dirty="0"/>
              <a:t>ADL – Activities of Daily Living</a:t>
            </a:r>
          </a:p>
          <a:p>
            <a:endParaRPr lang="en-US" sz="105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FFE10-3C39-C6DB-6BD7-597BBD15A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4</a:t>
            </a:fld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5AE3F-AAED-74B0-8798-8A6307AAC8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FIRST STUDY (YIN)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10F9679-23E5-CA10-F6B0-2C5446F6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072" y="2017953"/>
            <a:ext cx="2844797" cy="18694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065742F-FCD8-4BFC-FAA0-5FB9C04D3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648" y="4267309"/>
            <a:ext cx="2359648" cy="17047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07EFA49-BC8D-2CB8-1880-47E10125E650}"/>
              </a:ext>
            </a:extLst>
          </p:cNvPr>
          <p:cNvGrpSpPr/>
          <p:nvPr/>
        </p:nvGrpSpPr>
        <p:grpSpPr>
          <a:xfrm>
            <a:off x="1097912" y="2954148"/>
            <a:ext cx="1977731" cy="1224428"/>
            <a:chOff x="720000" y="2024687"/>
            <a:chExt cx="2359648" cy="148559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358BD64-965A-B575-EC08-5810F6413410}"/>
                </a:ext>
              </a:extLst>
            </p:cNvPr>
            <p:cNvSpPr/>
            <p:nvPr/>
          </p:nvSpPr>
          <p:spPr>
            <a:xfrm>
              <a:off x="720000" y="2024687"/>
              <a:ext cx="2359648" cy="148559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A1B303-3F3B-463A-99A2-12BE50C23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50" t="2859" r="76958" b="61931"/>
            <a:stretch/>
          </p:blipFill>
          <p:spPr>
            <a:xfrm>
              <a:off x="932083" y="2100580"/>
              <a:ext cx="1935481" cy="128233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22C39-4D01-1B22-7908-12EDB73E4603}"/>
              </a:ext>
            </a:extLst>
          </p:cNvPr>
          <p:cNvGrpSpPr/>
          <p:nvPr/>
        </p:nvGrpSpPr>
        <p:grpSpPr>
          <a:xfrm>
            <a:off x="3308522" y="2954147"/>
            <a:ext cx="1977731" cy="1224428"/>
            <a:chOff x="8134468" y="2774043"/>
            <a:chExt cx="2359648" cy="1485593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890CBE0-A527-1491-803A-DFFCBC617159}"/>
                </a:ext>
              </a:extLst>
            </p:cNvPr>
            <p:cNvSpPr/>
            <p:nvPr/>
          </p:nvSpPr>
          <p:spPr>
            <a:xfrm>
              <a:off x="8134468" y="2774043"/>
              <a:ext cx="2359648" cy="148559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53D47B-51C6-3935-86BE-55E1AE7E6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252" t="2575" r="39561" b="62060"/>
            <a:stretch/>
          </p:blipFill>
          <p:spPr>
            <a:xfrm>
              <a:off x="8336392" y="2861866"/>
              <a:ext cx="1955800" cy="120971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1D3AC9-D3A1-4552-4D42-FE994C11B01F}"/>
              </a:ext>
            </a:extLst>
          </p:cNvPr>
          <p:cNvGrpSpPr/>
          <p:nvPr/>
        </p:nvGrpSpPr>
        <p:grpSpPr>
          <a:xfrm>
            <a:off x="5519131" y="2954147"/>
            <a:ext cx="1977731" cy="1224428"/>
            <a:chOff x="8083043" y="1697038"/>
            <a:chExt cx="2359648" cy="148559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98DE348-3520-5311-BFBB-5AF9A5A2ABFC}"/>
                </a:ext>
              </a:extLst>
            </p:cNvPr>
            <p:cNvSpPr/>
            <p:nvPr/>
          </p:nvSpPr>
          <p:spPr>
            <a:xfrm>
              <a:off x="8083043" y="1697038"/>
              <a:ext cx="2359648" cy="148559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28799-D46D-56CC-6802-D24C63A0C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6604" t="2515" r="3998" b="62120"/>
            <a:stretch/>
          </p:blipFill>
          <p:spPr>
            <a:xfrm>
              <a:off x="8272268" y="1736915"/>
              <a:ext cx="1981198" cy="133848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7B9194-ED95-B33E-AC4C-39F900A051B3}"/>
              </a:ext>
            </a:extLst>
          </p:cNvPr>
          <p:cNvGrpSpPr/>
          <p:nvPr/>
        </p:nvGrpSpPr>
        <p:grpSpPr>
          <a:xfrm>
            <a:off x="2763735" y="4724852"/>
            <a:ext cx="3067304" cy="1224428"/>
            <a:chOff x="4612640" y="4434503"/>
            <a:chExt cx="3659628" cy="148559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CED2472-C0D7-AE1A-3C54-44670646AD1B}"/>
                </a:ext>
              </a:extLst>
            </p:cNvPr>
            <p:cNvSpPr/>
            <p:nvPr/>
          </p:nvSpPr>
          <p:spPr>
            <a:xfrm>
              <a:off x="4612640" y="4434503"/>
              <a:ext cx="3659628" cy="148559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F3686D0-6999-251B-E795-5AE367B44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4402" t="61800" r="35578" b="2835"/>
            <a:stretch/>
          </p:blipFill>
          <p:spPr>
            <a:xfrm>
              <a:off x="4918454" y="4493511"/>
              <a:ext cx="3048000" cy="1330569"/>
            </a:xfrm>
            <a:prstGeom prst="rect">
              <a:avLst/>
            </a:prstGeom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F1EAAC-9682-2E9F-3D9A-7F010BA89D49}"/>
              </a:ext>
            </a:extLst>
          </p:cNvPr>
          <p:cNvCxnSpPr>
            <a:stCxn id="6" idx="3"/>
            <a:endCxn id="11" idx="1"/>
          </p:cNvCxnSpPr>
          <p:nvPr/>
        </p:nvCxnSpPr>
        <p:spPr>
          <a:xfrm flipV="1">
            <a:off x="3075643" y="3566362"/>
            <a:ext cx="2328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77AF27-4F42-431F-3650-179E8F293C3B}"/>
              </a:ext>
            </a:extLst>
          </p:cNvPr>
          <p:cNvCxnSpPr/>
          <p:nvPr/>
        </p:nvCxnSpPr>
        <p:spPr>
          <a:xfrm flipV="1">
            <a:off x="5286252" y="3566361"/>
            <a:ext cx="2328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BE10488-5D5C-26DD-ABEB-6732E7984A2C}"/>
              </a:ext>
            </a:extLst>
          </p:cNvPr>
          <p:cNvCxnSpPr>
            <a:cxnSpLocks/>
          </p:cNvCxnSpPr>
          <p:nvPr/>
        </p:nvCxnSpPr>
        <p:spPr>
          <a:xfrm>
            <a:off x="4297387" y="4496383"/>
            <a:ext cx="0" cy="228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FFA68B-E6F6-F715-1547-D936A07914C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507997" y="4178576"/>
            <a:ext cx="0" cy="317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1C09C1-4974-E877-33DE-366B80C0194F}"/>
              </a:ext>
            </a:extLst>
          </p:cNvPr>
          <p:cNvCxnSpPr>
            <a:cxnSpLocks/>
          </p:cNvCxnSpPr>
          <p:nvPr/>
        </p:nvCxnSpPr>
        <p:spPr>
          <a:xfrm flipH="1">
            <a:off x="4297387" y="4496383"/>
            <a:ext cx="22106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494A034-2DB4-14C4-C9FB-03AA3D50E774}"/>
              </a:ext>
            </a:extLst>
          </p:cNvPr>
          <p:cNvSpPr/>
          <p:nvPr/>
        </p:nvSpPr>
        <p:spPr>
          <a:xfrm>
            <a:off x="3937387" y="1889462"/>
            <a:ext cx="720000" cy="72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92B990-CBCE-576A-860B-E5B324B8D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168" y="2063457"/>
            <a:ext cx="470438" cy="4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98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35240-F646-3579-94F4-7E6A04C0F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>
            <a:extLst>
              <a:ext uri="{FF2B5EF4-FFF2-40B4-BE49-F238E27FC236}">
                <a16:creationId xmlns:a16="http://schemas.microsoft.com/office/drawing/2014/main" id="{052E3E6F-5FAE-FBBB-036B-401761E8545A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0E3D8-62B0-7383-E207-5A4D37D7A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40</a:t>
            </a:fld>
            <a:endParaRPr lang="en-A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4757179-D208-56C9-4057-306242CAA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79090"/>
            <a:ext cx="8458276" cy="648000"/>
          </a:xfrm>
        </p:spPr>
        <p:txBody>
          <a:bodyPr/>
          <a:lstStyle/>
          <a:p>
            <a:r>
              <a:rPr lang="en-US" dirty="0"/>
              <a:t>Q&amp;A - Examples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458433-3964-4512-95A9-1EA202A4C7DC}"/>
              </a:ext>
            </a:extLst>
          </p:cNvPr>
          <p:cNvSpPr/>
          <p:nvPr/>
        </p:nvSpPr>
        <p:spPr>
          <a:xfrm>
            <a:off x="1338511" y="2334164"/>
            <a:ext cx="9533163" cy="3140091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 descr="A close-up of a screen&#10;&#10;Description automatically generated">
            <a:extLst>
              <a:ext uri="{FF2B5EF4-FFF2-40B4-BE49-F238E27FC236}">
                <a16:creationId xmlns:a16="http://schemas.microsoft.com/office/drawing/2014/main" id="{95507FE3-4A84-BACF-E246-95D890CF22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628" y="2474849"/>
            <a:ext cx="9314930" cy="2858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5121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4D7F2-B50E-0DCE-5F80-67C9659AB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>
            <a:extLst>
              <a:ext uri="{FF2B5EF4-FFF2-40B4-BE49-F238E27FC236}">
                <a16:creationId xmlns:a16="http://schemas.microsoft.com/office/drawing/2014/main" id="{9B32C2AF-B2E4-8333-F5B5-C10335D511FD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B145F-42C9-F5E6-72CF-2DE28C1CA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41</a:t>
            </a:fld>
            <a:endParaRPr lang="en-A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907084-F5BB-F3AC-4033-F9F15BAF8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79090"/>
            <a:ext cx="8458276" cy="648000"/>
          </a:xfrm>
        </p:spPr>
        <p:txBody>
          <a:bodyPr/>
          <a:lstStyle/>
          <a:p>
            <a:r>
              <a:rPr lang="en-US" dirty="0"/>
              <a:t>Q&amp;A - Examples</a:t>
            </a:r>
          </a:p>
        </p:txBody>
      </p:sp>
      <p:sp>
        <p:nvSpPr>
          <p:cNvPr id="7" name="Content Placeholder 37">
            <a:extLst>
              <a:ext uri="{FF2B5EF4-FFF2-40B4-BE49-F238E27FC236}">
                <a16:creationId xmlns:a16="http://schemas.microsoft.com/office/drawing/2014/main" id="{D2AEBB88-8840-1A43-C19E-9CC524B53CCC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C004F9-1032-CA65-9351-5A93AC4DD384}"/>
              </a:ext>
            </a:extLst>
          </p:cNvPr>
          <p:cNvSpPr/>
          <p:nvPr/>
        </p:nvSpPr>
        <p:spPr>
          <a:xfrm>
            <a:off x="7929154" y="1775756"/>
            <a:ext cx="3348446" cy="2973665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5D91A9-19AD-1D26-26CC-14BFF19BE888}"/>
              </a:ext>
            </a:extLst>
          </p:cNvPr>
          <p:cNvSpPr/>
          <p:nvPr/>
        </p:nvSpPr>
        <p:spPr>
          <a:xfrm>
            <a:off x="922501" y="1775756"/>
            <a:ext cx="3348446" cy="2973665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5B384-541D-A943-F679-F403A387741B}"/>
              </a:ext>
            </a:extLst>
          </p:cNvPr>
          <p:cNvSpPr/>
          <p:nvPr/>
        </p:nvSpPr>
        <p:spPr>
          <a:xfrm>
            <a:off x="4421777" y="1775756"/>
            <a:ext cx="3348446" cy="2973665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 descr="A screen shot of a television screen&#10;&#10;Description automatically generated">
            <a:extLst>
              <a:ext uri="{FF2B5EF4-FFF2-40B4-BE49-F238E27FC236}">
                <a16:creationId xmlns:a16="http://schemas.microsoft.com/office/drawing/2014/main" id="{8D164A3C-E23B-45AA-90C4-CCDD8A26E5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6" t="311" r="18365" b="69758"/>
          <a:stretch/>
        </p:blipFill>
        <p:spPr>
          <a:xfrm>
            <a:off x="1006657" y="1850024"/>
            <a:ext cx="3180134" cy="2845623"/>
          </a:xfrm>
          <a:prstGeom prst="rect">
            <a:avLst/>
          </a:prstGeom>
        </p:spPr>
      </p:pic>
      <p:pic>
        <p:nvPicPr>
          <p:cNvPr id="14" name="Picture 13" descr="A screen shot of a television screen&#10;&#10;Description automatically generated">
            <a:extLst>
              <a:ext uri="{FF2B5EF4-FFF2-40B4-BE49-F238E27FC236}">
                <a16:creationId xmlns:a16="http://schemas.microsoft.com/office/drawing/2014/main" id="{33BCFA49-BA86-CA32-912C-28B70E4D5D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6" t="29696" r="18365" b="40885"/>
          <a:stretch/>
        </p:blipFill>
        <p:spPr>
          <a:xfrm>
            <a:off x="4475836" y="1850024"/>
            <a:ext cx="3240328" cy="2849850"/>
          </a:xfrm>
          <a:prstGeom prst="rect">
            <a:avLst/>
          </a:prstGeom>
        </p:spPr>
      </p:pic>
      <p:pic>
        <p:nvPicPr>
          <p:cNvPr id="15" name="Picture 14" descr="A screen shot of a television screen&#10;&#10;Description automatically generated">
            <a:extLst>
              <a:ext uri="{FF2B5EF4-FFF2-40B4-BE49-F238E27FC236}">
                <a16:creationId xmlns:a16="http://schemas.microsoft.com/office/drawing/2014/main" id="{B9942A42-BE3B-AA0A-9365-EEF4DBB807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9" t="58723" r="17323" b="11337"/>
          <a:stretch/>
        </p:blipFill>
        <p:spPr>
          <a:xfrm>
            <a:off x="7978792" y="1850024"/>
            <a:ext cx="3249169" cy="284562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26563E8-5E56-9D79-E8C6-BF9F72A5AD04}"/>
              </a:ext>
            </a:extLst>
          </p:cNvPr>
          <p:cNvSpPr/>
          <p:nvPr/>
        </p:nvSpPr>
        <p:spPr>
          <a:xfrm>
            <a:off x="3268638" y="4913774"/>
            <a:ext cx="5654722" cy="1217459"/>
          </a:xfrm>
          <a:prstGeom prst="rect">
            <a:avLst/>
          </a:prstGeom>
          <a:solidFill>
            <a:schemeClr val="bg1"/>
          </a:solidFill>
          <a:ln w="12700">
            <a:solidFill>
              <a:srgbClr val="D6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18FA2F-62D5-7F58-43B0-235BE953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332" y="5006207"/>
            <a:ext cx="5437335" cy="103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24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59A7C-5A7A-55F5-05DE-B31B0C643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7">
            <a:extLst>
              <a:ext uri="{FF2B5EF4-FFF2-40B4-BE49-F238E27FC236}">
                <a16:creationId xmlns:a16="http://schemas.microsoft.com/office/drawing/2014/main" id="{AEF4C038-9D45-89B5-D104-86AD9584374D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98D9B-FE0A-F249-92AD-FF45669BD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B7F6E-166B-A772-DF4C-34D60173B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5</a:t>
            </a:fld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368EBB-BD52-070A-1CAD-C8517ED08A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SECOND STUDY (XIONG)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54CF3AC-2961-9D17-8568-DF429CD4C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/>
          <a:p>
            <a:r>
              <a:rPr lang="en-US" dirty="0"/>
              <a:t>Reference: [2]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955BE2-ED79-E129-FA67-41BE110F2C89}"/>
              </a:ext>
            </a:extLst>
          </p:cNvPr>
          <p:cNvGrpSpPr/>
          <p:nvPr/>
        </p:nvGrpSpPr>
        <p:grpSpPr>
          <a:xfrm>
            <a:off x="1824033" y="2134567"/>
            <a:ext cx="2359648" cy="1485593"/>
            <a:chOff x="3565132" y="4738523"/>
            <a:chExt cx="2359648" cy="148559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A610BB7-9DC6-1DB2-001A-92837891494C}"/>
                </a:ext>
              </a:extLst>
            </p:cNvPr>
            <p:cNvSpPr/>
            <p:nvPr/>
          </p:nvSpPr>
          <p:spPr>
            <a:xfrm>
              <a:off x="3565132" y="4738523"/>
              <a:ext cx="2359648" cy="148559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2B50BD-67AE-0878-44E7-593E675FE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777" t="11516" r="77888" b="4134"/>
            <a:stretch/>
          </p:blipFill>
          <p:spPr>
            <a:xfrm>
              <a:off x="4264896" y="4785346"/>
              <a:ext cx="960120" cy="137668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8EF570-F7B3-FB7F-861E-CB6F6D573D2B}"/>
              </a:ext>
            </a:extLst>
          </p:cNvPr>
          <p:cNvGrpSpPr/>
          <p:nvPr/>
        </p:nvGrpSpPr>
        <p:grpSpPr>
          <a:xfrm>
            <a:off x="7662945" y="2134567"/>
            <a:ext cx="2359648" cy="1485593"/>
            <a:chOff x="7927105" y="4283109"/>
            <a:chExt cx="2359648" cy="1485593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F8B0319-2412-12F8-156E-FBE7D99083EB}"/>
                </a:ext>
              </a:extLst>
            </p:cNvPr>
            <p:cNvSpPr/>
            <p:nvPr/>
          </p:nvSpPr>
          <p:spPr>
            <a:xfrm>
              <a:off x="7927105" y="4283109"/>
              <a:ext cx="2359648" cy="148559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A3C76B-A8BE-CB6E-8E76-3C0FDCD1F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448" t="11549" r="5997" b="4412"/>
            <a:stretch/>
          </p:blipFill>
          <p:spPr>
            <a:xfrm>
              <a:off x="8438908" y="4340104"/>
              <a:ext cx="1336041" cy="137160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A279B5-3CF4-66D8-240B-63CBAEA1C4D5}"/>
              </a:ext>
            </a:extLst>
          </p:cNvPr>
          <p:cNvGrpSpPr/>
          <p:nvPr/>
        </p:nvGrpSpPr>
        <p:grpSpPr>
          <a:xfrm>
            <a:off x="4742513" y="2133360"/>
            <a:ext cx="2361600" cy="1486800"/>
            <a:chOff x="4615207" y="2993982"/>
            <a:chExt cx="2361600" cy="14868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0EF72A-2938-8657-06B3-2C0A00A03E6A}"/>
                </a:ext>
              </a:extLst>
            </p:cNvPr>
            <p:cNvSpPr/>
            <p:nvPr/>
          </p:nvSpPr>
          <p:spPr>
            <a:xfrm>
              <a:off x="4615207" y="2993982"/>
              <a:ext cx="2361600" cy="148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AE3EA1-DB78-55C1-BC55-A3AA070F4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397" t="11937" r="39508" b="9626"/>
            <a:stretch/>
          </p:blipFill>
          <p:spPr>
            <a:xfrm>
              <a:off x="5036546" y="3097302"/>
              <a:ext cx="1518921" cy="1280160"/>
            </a:xfrm>
            <a:prstGeom prst="rect">
              <a:avLst/>
            </a:prstGeom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49AE85-1B7B-3D9A-A097-7600EB2CC790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V="1">
            <a:off x="4183681" y="2876760"/>
            <a:ext cx="558832" cy="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FC4409-DB68-985B-CF83-BA35ECFFADEA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>
            <a:off x="7104113" y="2876760"/>
            <a:ext cx="558832" cy="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CEAB85-1311-1AAF-F84A-0964CE444283}"/>
              </a:ext>
            </a:extLst>
          </p:cNvPr>
          <p:cNvGrpSpPr/>
          <p:nvPr/>
        </p:nvGrpSpPr>
        <p:grpSpPr>
          <a:xfrm>
            <a:off x="2554277" y="3976772"/>
            <a:ext cx="1859280" cy="1814202"/>
            <a:chOff x="2179320" y="3681216"/>
            <a:chExt cx="1859280" cy="181420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0CE2C9E-DFA7-D50E-1F85-0A4206AE4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58" t="16540" r="68267" b="-1"/>
            <a:stretch/>
          </p:blipFill>
          <p:spPr>
            <a:xfrm>
              <a:off x="2179320" y="3952240"/>
              <a:ext cx="1859280" cy="1543178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EEC5F9B-0C1C-B1AE-BF83-48C89AE5B20E}"/>
                </a:ext>
              </a:extLst>
            </p:cNvPr>
            <p:cNvSpPr/>
            <p:nvPr/>
          </p:nvSpPr>
          <p:spPr>
            <a:xfrm>
              <a:off x="2292442" y="3681216"/>
              <a:ext cx="1633035" cy="2616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100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Final Folder Hierarchy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A066FC-F8B5-61E5-E7A6-030AF308A123}"/>
              </a:ext>
            </a:extLst>
          </p:cNvPr>
          <p:cNvGrpSpPr/>
          <p:nvPr/>
        </p:nvGrpSpPr>
        <p:grpSpPr>
          <a:xfrm>
            <a:off x="4518713" y="4286458"/>
            <a:ext cx="4833320" cy="1504516"/>
            <a:chOff x="4808521" y="4040991"/>
            <a:chExt cx="4833320" cy="150451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14F8C2C-73FB-DD81-AE5F-966145182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6279" t="32159" r="773" b="14084"/>
            <a:stretch/>
          </p:blipFill>
          <p:spPr>
            <a:xfrm>
              <a:off x="4808521" y="4290517"/>
              <a:ext cx="4833320" cy="125499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B53FEA1-0BD6-B2D9-2ACA-086F5D6219C9}"/>
                </a:ext>
              </a:extLst>
            </p:cNvPr>
            <p:cNvSpPr/>
            <p:nvPr/>
          </p:nvSpPr>
          <p:spPr>
            <a:xfrm>
              <a:off x="5877869" y="4040991"/>
              <a:ext cx="2694623" cy="2616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100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Example Images for Each Activity Class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0AC7511-A878-0363-4076-BF4EA380D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782" y="2491179"/>
            <a:ext cx="1627011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36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7AB94-2211-A948-3285-263AA5FBF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7">
            <a:extLst>
              <a:ext uri="{FF2B5EF4-FFF2-40B4-BE49-F238E27FC236}">
                <a16:creationId xmlns:a16="http://schemas.microsoft.com/office/drawing/2014/main" id="{A407EB26-61B0-F4D4-6770-6F031C48FF27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4CF98-6105-98BC-36ED-6A52BF90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E938D-8C7F-3B7F-A658-6D00E4F7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6</a:t>
            </a:fld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7C220-D220-9374-13FE-4628B6CB5A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THIRD STUDY (AMMAR)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8AC04DA-49AA-EBF0-2C23-911AA336E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/>
          <a:p>
            <a:r>
              <a:rPr lang="en-US" dirty="0"/>
              <a:t>Reference: [3]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8351B-8952-92FF-DCAF-197481CC5239}"/>
              </a:ext>
            </a:extLst>
          </p:cNvPr>
          <p:cNvGrpSpPr/>
          <p:nvPr/>
        </p:nvGrpSpPr>
        <p:grpSpPr>
          <a:xfrm>
            <a:off x="3003535" y="2565641"/>
            <a:ext cx="6174741" cy="2376957"/>
            <a:chOff x="3492499" y="2377923"/>
            <a:chExt cx="6174741" cy="237695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DC273D3-E88A-6454-DA3B-993D69D5A91C}"/>
                </a:ext>
              </a:extLst>
            </p:cNvPr>
            <p:cNvSpPr/>
            <p:nvPr/>
          </p:nvSpPr>
          <p:spPr>
            <a:xfrm>
              <a:off x="3492499" y="2377923"/>
              <a:ext cx="6174741" cy="237695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2E73BA-C3DF-C3FE-F525-0714ACD29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8443" y="2538927"/>
              <a:ext cx="5882851" cy="2058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109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7</a:t>
            </a:fld>
            <a:endParaRPr lang="en-AU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13375"/>
              </p:ext>
            </p:extLst>
          </p:nvPr>
        </p:nvGraphicFramePr>
        <p:xfrm>
          <a:off x="731838" y="1601039"/>
          <a:ext cx="10757796" cy="4261314"/>
        </p:xfrm>
        <a:graphic>
          <a:graphicData uri="http://schemas.openxmlformats.org/drawingml/2006/table">
            <a:tbl>
              <a:tblPr firstRow="1" bandRow="1">
                <a:effectLst/>
                <a:tableStyleId>{18603FDC-E32A-4AB5-989C-0864C3EAD2B8}</a:tableStyleId>
              </a:tblPr>
              <a:tblGrid>
                <a:gridCol w="3835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2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9852">
                <a:tc>
                  <a:txBody>
                    <a:bodyPr/>
                    <a:lstStyle/>
                    <a:p>
                      <a:pPr marL="720725" indent="0" algn="l"/>
                      <a:r>
                        <a:rPr lang="en-US" sz="1600" dirty="0"/>
                        <a:t>DATA-RECORDING DEVICES</a:t>
                      </a:r>
                    </a:p>
                  </a:txBody>
                  <a:tcPr marT="46800" marB="936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0" indent="0" algn="l"/>
                      <a:r>
                        <a:rPr lang="en-US" sz="1600" dirty="0"/>
                        <a:t>SPATIO-TEMPORAL DATA ANALYSIS AND VISUALISATION</a:t>
                      </a:r>
                    </a:p>
                  </a:txBody>
                  <a:tcPr marT="46800" marB="936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1462"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endParaRPr lang="en-AU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AU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T="72000" marB="1188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endParaRPr lang="en-AU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AU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AU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AU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AU" sz="1400" dirty="0">
                        <a:solidFill>
                          <a:schemeClr val="tx1"/>
                        </a:solidFill>
                      </a:endParaRPr>
                    </a:p>
                  </a:txBody>
                  <a:tcPr marT="72000" marB="1188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B6333232-36F6-69C7-A821-15EBE695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79090"/>
            <a:ext cx="8458276" cy="648000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8928D-94CB-52D1-2AF6-3691890AF3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06" t="22404" r="70813" b="7400"/>
          <a:stretch/>
        </p:blipFill>
        <p:spPr>
          <a:xfrm>
            <a:off x="1254759" y="2479041"/>
            <a:ext cx="2819401" cy="31295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87F5AD-528C-C6B5-FE25-F5A8F0AD6D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33" t="23922" r="1116" b="5675"/>
          <a:stretch/>
        </p:blipFill>
        <p:spPr>
          <a:xfrm>
            <a:off x="4871721" y="2629952"/>
            <a:ext cx="6339840" cy="28277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90C558-BD4C-8AB8-1502-5CDECF232976}"/>
              </a:ext>
            </a:extLst>
          </p:cNvPr>
          <p:cNvPicPr>
            <a:picLocks/>
          </p:cNvPicPr>
          <p:nvPr/>
        </p:nvPicPr>
        <p:blipFill>
          <a:blip r:embed="rId3" cstate="print">
            <a:duotone>
              <a:prstClr val="black"/>
              <a:srgbClr val="D6D2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1" y="1645921"/>
            <a:ext cx="587249" cy="5435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C8142A-81A4-792B-0C6E-8816FB87BE1A}"/>
              </a:ext>
            </a:extLst>
          </p:cNvPr>
          <p:cNvPicPr>
            <a:picLocks/>
          </p:cNvPicPr>
          <p:nvPr/>
        </p:nvPicPr>
        <p:blipFill>
          <a:blip r:embed="rId4" cstate="print">
            <a:duotone>
              <a:prstClr val="black"/>
              <a:srgbClr val="D6D2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121" y="1720006"/>
            <a:ext cx="477839" cy="45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05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D990B-02F2-7243-22D1-20167F8B1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7">
            <a:extLst>
              <a:ext uri="{FF2B5EF4-FFF2-40B4-BE49-F238E27FC236}">
                <a16:creationId xmlns:a16="http://schemas.microsoft.com/office/drawing/2014/main" id="{F6EC371B-7409-C2DF-F35E-2CC2F09A35A7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C9255-C1E3-B306-DA05-2402B7E9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8</a:t>
            </a:fld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0A6676-F069-2045-618E-A3AFB9413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79090"/>
            <a:ext cx="8458276" cy="648000"/>
          </a:xfrm>
        </p:spPr>
        <p:txBody>
          <a:bodyPr/>
          <a:lstStyle/>
          <a:p>
            <a:r>
              <a:rPr lang="en-US" dirty="0"/>
              <a:t>Knowledge Gap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F5427B3-85E6-1A5F-3C12-97A37838CA6A}"/>
              </a:ext>
            </a:extLst>
          </p:cNvPr>
          <p:cNvSpPr/>
          <p:nvPr/>
        </p:nvSpPr>
        <p:spPr>
          <a:xfrm>
            <a:off x="5615897" y="1930826"/>
            <a:ext cx="1080000" cy="10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2" descr="Literature Review Icons - Free SVG &amp; PNG Literature Review Images - Noun  Project">
            <a:extLst>
              <a:ext uri="{FF2B5EF4-FFF2-40B4-BE49-F238E27FC236}">
                <a16:creationId xmlns:a16="http://schemas.microsoft.com/office/drawing/2014/main" id="{2693AE05-F33B-8013-4EBA-D3EA7BDBA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772" y="2068957"/>
            <a:ext cx="814252" cy="81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A59852-2383-5F4E-EEF8-F17BC33DD1BD}"/>
              </a:ext>
            </a:extLst>
          </p:cNvPr>
          <p:cNvCxnSpPr>
            <a:cxnSpLocks/>
          </p:cNvCxnSpPr>
          <p:nvPr/>
        </p:nvCxnSpPr>
        <p:spPr>
          <a:xfrm>
            <a:off x="6828012" y="2533718"/>
            <a:ext cx="0" cy="698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91860DD-E378-351C-6BFC-423E32280D9B}"/>
              </a:ext>
            </a:extLst>
          </p:cNvPr>
          <p:cNvSpPr/>
          <p:nvPr/>
        </p:nvSpPr>
        <p:spPr>
          <a:xfrm>
            <a:off x="2749344" y="2301549"/>
            <a:ext cx="324319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160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  <a:cs typeface="Arial" panose="020B0604020202020204" pitchFamily="34" charset="0"/>
              </a:rPr>
              <a:t>Literature Review conducted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549ADB-8747-C27E-5A3F-7A28F75E8D59}"/>
              </a:ext>
            </a:extLst>
          </p:cNvPr>
          <p:cNvSpPr/>
          <p:nvPr/>
        </p:nvSpPr>
        <p:spPr>
          <a:xfrm>
            <a:off x="2930742" y="3339654"/>
            <a:ext cx="6532322" cy="270350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033BA2-C0AE-C43E-DF7F-A3761CBE93AE}"/>
              </a:ext>
            </a:extLst>
          </p:cNvPr>
          <p:cNvSpPr txBox="1"/>
          <p:nvPr/>
        </p:nvSpPr>
        <p:spPr>
          <a:xfrm>
            <a:off x="3015772" y="3678448"/>
            <a:ext cx="6362261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dirty="0">
                <a:latin typeface="Bahnschrift Light" panose="020B0502040204020203" pitchFamily="34" charset="0"/>
              </a:rPr>
              <a:t>There currently exists much research in these areas </a:t>
            </a:r>
            <a:r>
              <a:rPr lang="en-US" b="1" dirty="0">
                <a:latin typeface="Bahnschrift" panose="020B0502040204020203" pitchFamily="34" charset="0"/>
              </a:rPr>
              <a:t>individually</a:t>
            </a:r>
          </a:p>
          <a:p>
            <a:pPr algn="just"/>
            <a:endParaRPr lang="en-US" dirty="0">
              <a:latin typeface="Bahnschrift Light" panose="020B0502040204020203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dirty="0">
                <a:latin typeface="Bahnschrift Light" panose="020B0502040204020203" pitchFamily="34" charset="0"/>
              </a:rPr>
              <a:t>However, (to our knowledge) there is a lack of research in how </a:t>
            </a:r>
            <a:r>
              <a:rPr lang="en-US" b="1" dirty="0">
                <a:latin typeface="Bahnschrift" panose="020B0502040204020203" pitchFamily="34" charset="0"/>
              </a:rPr>
              <a:t>ADL data from wearable body cameras</a:t>
            </a:r>
            <a:r>
              <a:rPr lang="en-US" dirty="0">
                <a:latin typeface="Bahnschrift Light" panose="020B0502040204020203" pitchFamily="34" charset="0"/>
              </a:rPr>
              <a:t> can be </a:t>
            </a:r>
            <a:r>
              <a:rPr lang="en-US" b="1" dirty="0">
                <a:latin typeface="Bahnschrift" panose="020B0502040204020203" pitchFamily="34" charset="0"/>
              </a:rPr>
              <a:t>visualised </a:t>
            </a:r>
            <a:r>
              <a:rPr lang="en-US" dirty="0">
                <a:latin typeface="Bahnschrift Light" panose="020B0502040204020203" pitchFamily="34" charset="0"/>
              </a:rPr>
              <a:t>and</a:t>
            </a:r>
            <a:r>
              <a:rPr lang="en-US" b="1" dirty="0">
                <a:latin typeface="Bahnschrift" panose="020B0502040204020203" pitchFamily="34" charset="0"/>
              </a:rPr>
              <a:t> analysed </a:t>
            </a:r>
            <a:r>
              <a:rPr lang="en-US" dirty="0">
                <a:latin typeface="Bahnschrift Light" panose="020B0502040204020203" pitchFamily="34" charset="0"/>
              </a:rPr>
              <a:t>to advance assistive technology to support </a:t>
            </a:r>
            <a:r>
              <a:rPr lang="en-US" b="1" dirty="0">
                <a:latin typeface="Bahnschrift" panose="020B0502040204020203" pitchFamily="34" charset="0"/>
              </a:rPr>
              <a:t>elderly independent living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8847C1-9CAE-0E7C-902B-D3E2D13F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/>
          <a:p>
            <a:r>
              <a:rPr lang="en-AU" dirty="0"/>
              <a:t>ADL – Activities of Daily Living</a:t>
            </a:r>
          </a:p>
        </p:txBody>
      </p:sp>
    </p:spTree>
    <p:extLst>
      <p:ext uri="{BB962C8B-B14F-4D97-AF65-F5344CB8AC3E}">
        <p14:creationId xmlns:p14="http://schemas.microsoft.com/office/powerpoint/2010/main" val="3712428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C4EFF-7402-927A-2721-6EB411E03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7">
            <a:extLst>
              <a:ext uri="{FF2B5EF4-FFF2-40B4-BE49-F238E27FC236}">
                <a16:creationId xmlns:a16="http://schemas.microsoft.com/office/drawing/2014/main" id="{18FE7D8E-1648-57A6-AB3B-D2675E395179}"/>
              </a:ext>
            </a:extLst>
          </p:cNvPr>
          <p:cNvSpPr txBox="1">
            <a:spLocks/>
          </p:cNvSpPr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7BD55-6B4D-9F6F-1512-7A0AAC875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9</a:t>
            </a:fld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18F2AE-2581-8600-E746-17A525E4AD1D}"/>
              </a:ext>
            </a:extLst>
          </p:cNvPr>
          <p:cNvSpPr txBox="1">
            <a:spLocks/>
          </p:cNvSpPr>
          <p:nvPr/>
        </p:nvSpPr>
        <p:spPr>
          <a:xfrm>
            <a:off x="720000" y="779090"/>
            <a:ext cx="8458276" cy="648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Thesis Aim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BC797F-BDE6-C71E-7FBF-F3E541BA9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6" y="1779906"/>
            <a:ext cx="7038107" cy="4325162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747D028-A0AE-4CB5-6D18-4D64E9CB2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/>
          <a:p>
            <a:r>
              <a:rPr lang="en-AU" dirty="0"/>
              <a:t>RQ – Research Question</a:t>
            </a:r>
          </a:p>
          <a:p>
            <a:r>
              <a:rPr lang="en-AU" dirty="0"/>
              <a:t>ADL – Activities of Daily Living</a:t>
            </a:r>
          </a:p>
        </p:txBody>
      </p:sp>
    </p:spTree>
    <p:extLst>
      <p:ext uri="{BB962C8B-B14F-4D97-AF65-F5344CB8AC3E}">
        <p14:creationId xmlns:p14="http://schemas.microsoft.com/office/powerpoint/2010/main" val="1339495844"/>
      </p:ext>
    </p:extLst>
  </p:cSld>
  <p:clrMapOvr>
    <a:masterClrMapping/>
  </p:clrMapOvr>
</p:sld>
</file>

<file path=ppt/theme/theme1.xml><?xml version="1.0" encoding="utf-8"?>
<a:theme xmlns:a="http://schemas.openxmlformats.org/drawingml/2006/main" name="MAC UNI BASIC_Round 1 Draft for feedback">
  <a:themeElements>
    <a:clrScheme name="MQU Colours">
      <a:dk1>
        <a:sysClr val="windowText" lastClr="000000"/>
      </a:dk1>
      <a:lt1>
        <a:sysClr val="window" lastClr="FFFFFF"/>
      </a:lt1>
      <a:dk2>
        <a:srgbClr val="D6D2C4"/>
      </a:dk2>
      <a:lt2>
        <a:srgbClr val="E6E4DC"/>
      </a:lt2>
      <a:accent1>
        <a:srgbClr val="A6192E"/>
      </a:accent1>
      <a:accent2>
        <a:srgbClr val="76232F"/>
      </a:accent2>
      <a:accent3>
        <a:srgbClr val="D6001C"/>
      </a:accent3>
      <a:accent4>
        <a:srgbClr val="C6007E"/>
      </a:accent4>
      <a:accent5>
        <a:srgbClr val="80225F"/>
      </a:accent5>
      <a:accent6>
        <a:srgbClr val="373A36"/>
      </a:accent6>
      <a:hlink>
        <a:srgbClr val="A6192E"/>
      </a:hlink>
      <a:folHlink>
        <a:srgbClr val="954F72"/>
      </a:folHlink>
    </a:clrScheme>
    <a:fontScheme name="MQ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-INT 16x9 Template _2016" id="{260B2EA1-E29E-8F43-8CD0-19C5943E9B3E}" vid="{17EFAF55-AA0F-074F-B88C-D92FD2EB1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Internship Presentation Slides</Template>
  <TotalTime>421</TotalTime>
  <Words>3992</Words>
  <Application>Microsoft Office PowerPoint</Application>
  <PresentationFormat>Widescreen</PresentationFormat>
  <Paragraphs>312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Bahnschrift</vt:lpstr>
      <vt:lpstr>Bahnschrift Light</vt:lpstr>
      <vt:lpstr>Calibri</vt:lpstr>
      <vt:lpstr>Courier New</vt:lpstr>
      <vt:lpstr>Georgia</vt:lpstr>
      <vt:lpstr>Wingdings</vt:lpstr>
      <vt:lpstr>MAC UNI BASIC_Round 1 Draft for feedback</vt:lpstr>
      <vt:lpstr>Visualising and Analysing Activities of Daily Living Data to Determine How Assistive Technology Can be Designed to Support Independent Living</vt:lpstr>
      <vt:lpstr>Background and Introduction</vt:lpstr>
      <vt:lpstr>Motivation for Research</vt:lpstr>
      <vt:lpstr>Background – Previous Work</vt:lpstr>
      <vt:lpstr>Background – Previous Work</vt:lpstr>
      <vt:lpstr>Background – Previous Work</vt:lpstr>
      <vt:lpstr>Literature Review</vt:lpstr>
      <vt:lpstr>Knowledge Gap</vt:lpstr>
      <vt:lpstr>PowerPoint Presentation</vt:lpstr>
      <vt:lpstr>Methodology</vt:lpstr>
      <vt:lpstr>Methodology - Overview</vt:lpstr>
      <vt:lpstr>Methodology</vt:lpstr>
      <vt:lpstr>Methodology</vt:lpstr>
      <vt:lpstr>Methodology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Discussion</vt:lpstr>
      <vt:lpstr>Discussion</vt:lpstr>
      <vt:lpstr>Discussion</vt:lpstr>
      <vt:lpstr>Discussion</vt:lpstr>
      <vt:lpstr>Discussion</vt:lpstr>
      <vt:lpstr>Discussion</vt:lpstr>
      <vt:lpstr>Discussion</vt:lpstr>
      <vt:lpstr>Conclusion</vt:lpstr>
      <vt:lpstr>Thank You!</vt:lpstr>
      <vt:lpstr>References</vt:lpstr>
      <vt:lpstr>References</vt:lpstr>
      <vt:lpstr>References</vt:lpstr>
      <vt:lpstr>References</vt:lpstr>
      <vt:lpstr>References</vt:lpstr>
      <vt:lpstr>References</vt:lpstr>
      <vt:lpstr>Q&amp;A</vt:lpstr>
      <vt:lpstr>Q&amp;A - Examples</vt:lpstr>
      <vt:lpstr>Q&amp;A - Examples</vt:lpstr>
      <vt:lpstr>Q&amp;A -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Cavanagh</dc:creator>
  <cp:lastModifiedBy>Ben Cavanagh</cp:lastModifiedBy>
  <cp:revision>281</cp:revision>
  <cp:lastPrinted>2016-10-17T01:23:38Z</cp:lastPrinted>
  <dcterms:created xsi:type="dcterms:W3CDTF">2024-11-15T01:39:44Z</dcterms:created>
  <dcterms:modified xsi:type="dcterms:W3CDTF">2024-11-19T23:33:46Z</dcterms:modified>
</cp:coreProperties>
</file>